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59" r:id="rId1"/>
  </p:sldMasterIdLst>
  <p:notesMasterIdLst>
    <p:notesMasterId r:id="rId50"/>
  </p:notesMasterIdLst>
  <p:sldIdLst>
    <p:sldId id="491" r:id="rId2"/>
    <p:sldId id="378" r:id="rId3"/>
    <p:sldId id="407" r:id="rId4"/>
    <p:sldId id="493" r:id="rId5"/>
    <p:sldId id="481" r:id="rId6"/>
    <p:sldId id="424" r:id="rId7"/>
    <p:sldId id="420" r:id="rId8"/>
    <p:sldId id="429" r:id="rId9"/>
    <p:sldId id="494" r:id="rId10"/>
    <p:sldId id="437" r:id="rId11"/>
    <p:sldId id="490" r:id="rId12"/>
    <p:sldId id="459" r:id="rId13"/>
    <p:sldId id="482" r:id="rId14"/>
    <p:sldId id="498" r:id="rId15"/>
    <p:sldId id="483" r:id="rId16"/>
    <p:sldId id="499" r:id="rId17"/>
    <p:sldId id="461" r:id="rId18"/>
    <p:sldId id="460" r:id="rId19"/>
    <p:sldId id="496" r:id="rId20"/>
    <p:sldId id="495" r:id="rId21"/>
    <p:sldId id="288" r:id="rId22"/>
    <p:sldId id="502" r:id="rId23"/>
    <p:sldId id="289" r:id="rId24"/>
    <p:sldId id="439" r:id="rId25"/>
    <p:sldId id="425" r:id="rId26"/>
    <p:sldId id="309" r:id="rId27"/>
    <p:sldId id="441" r:id="rId28"/>
    <p:sldId id="447" r:id="rId29"/>
    <p:sldId id="442" r:id="rId30"/>
    <p:sldId id="278" r:id="rId31"/>
    <p:sldId id="272" r:id="rId32"/>
    <p:sldId id="449" r:id="rId33"/>
    <p:sldId id="451" r:id="rId34"/>
    <p:sldId id="464" r:id="rId35"/>
    <p:sldId id="472" r:id="rId36"/>
    <p:sldId id="454" r:id="rId37"/>
    <p:sldId id="452" r:id="rId38"/>
    <p:sldId id="450" r:id="rId39"/>
    <p:sldId id="338" r:id="rId40"/>
    <p:sldId id="339" r:id="rId41"/>
    <p:sldId id="320" r:id="rId42"/>
    <p:sldId id="342" r:id="rId43"/>
    <p:sldId id="343" r:id="rId44"/>
    <p:sldId id="344" r:id="rId45"/>
    <p:sldId id="486" r:id="rId46"/>
    <p:sldId id="488" r:id="rId47"/>
    <p:sldId id="500" r:id="rId48"/>
    <p:sldId id="479" r:id="rId49"/>
  </p:sldIdLst>
  <p:sldSz cx="9144000" cy="5143500" type="screen16x9"/>
  <p:notesSz cx="6858000" cy="9144000"/>
  <p:embeddedFontLst>
    <p:embeddedFont>
      <p:font typeface="NanumGothicCoding" panose="020D0009000000000000" pitchFamily="49" charset="-127"/>
      <p:regular r:id="rId51"/>
      <p:bold r:id="rId52"/>
    </p:embeddedFont>
    <p:embeddedFont>
      <p:font typeface="Abadi Extra Light" panose="020B0204020104020204" pitchFamily="34" charset="0"/>
      <p:regular r:id="rId53"/>
    </p:embeddedFont>
    <p:embeddedFont>
      <p:font typeface="Calibri" panose="020F0502020204030204" pitchFamily="34" charset="0"/>
      <p:regular r:id="rId54"/>
      <p:bold r:id="rId55"/>
      <p:italic r:id="rId56"/>
      <p:boldItalic r:id="rId57"/>
    </p:embeddedFont>
    <p:embeddedFont>
      <p:font typeface="Cambria Math" panose="02040503050406030204" pitchFamily="18" charset="0"/>
      <p:regular r:id="rId58"/>
    </p:embeddedFont>
    <p:embeddedFont>
      <p:font typeface="Fira Sans" panose="020B0503050000020004" pitchFamily="34" charset="0"/>
      <p:regular r:id="rId59"/>
      <p:bold r:id="rId60"/>
      <p:italic r:id="rId61"/>
      <p:boldItalic r:id="rId62"/>
    </p:embeddedFont>
    <p:embeddedFont>
      <p:font typeface="Montserrat" panose="02000505000000020004" pitchFamily="2" charset="0"/>
      <p:regular r:id="rId63"/>
      <p:bold r:id="rId64"/>
      <p:italic r:id="rId65"/>
      <p:boldItalic r:id="rId66"/>
    </p:embeddedFont>
    <p:embeddedFont>
      <p:font typeface="open sans" panose="020B0606030504020204" pitchFamily="34" charset="0"/>
      <p:regular r:id="rId67"/>
    </p:embeddedFont>
    <p:embeddedFont>
      <p:font typeface="Roboto"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82BE"/>
    <a:srgbClr val="BD92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1094C2-7E03-4B24-8BBC-C188B344F47D}">
  <a:tblStyle styleId="{641094C2-7E03-4B24-8BBC-C188B344F4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226" autoAdjust="0"/>
  </p:normalViewPr>
  <p:slideViewPr>
    <p:cSldViewPr snapToGrid="0">
      <p:cViewPr varScale="1">
        <p:scale>
          <a:sx n="115" d="100"/>
          <a:sy n="115" d="100"/>
        </p:scale>
        <p:origin x="714" y="10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2T17:43:43.15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0,'4'1,"0"1,0-1,0 1,-1 0,1 0,0 0,-1 1,0-1,4 4,1 0,5 3,-1 1,-1 1,0 0,0 0,-1 1,10 16,-11-16,87 143,-70-109,-7-8,-1 1,19 67,-32-87,-1 0,-1 0,0 1,0 29,-8 78,5-123,0 0,0 0,0 1,0-1,-1 0,0 1,0-1,0 0,0 0,-1 0,1 0,-1 0,-4 6,5-9,1-1,-1 0,1 0,0 1,-1-1,1 0,-1 0,1 0,-1 1,1-1,-1 0,1 0,-1 0,1 0,-1 0,1 0,0 0,-1 0,1 0,-1 0,1 0,-1-1,1 1,-1 0,1 0,-1 0,1-1,0 1,-1 0,1 0,-1-1,1 1,0 0,-1-1,1 1,0 0,-1-1,1 1,0-1,0 1,-1-1,1 0,-13-23,11 19,-12-24,7 13,-1 1,-10-17,93 136,-75-103,1-1,-1 0,0 1,0-1,1 0,-1 0,0 1,1-1,-1 0,0 0,1 1,-1-1,0 0,1 0,-1 0,0 0,1 0,-1 0,1 1,-1-1,0 0,1 0,-1 0,1 0,-1 0,0-1,1 1,-1 0,1 0,-1 0,0 0,1 0,-1 0,1-1,-1 1,0 0,1 0,-1 0,0-1,0 1,1 0,-1-1,0 1,1 0,-1-1,0 1,0 0,0-1,1 1,-1 0,0-1,0 0,12-28,-6 13,3-1,9-17,16-42,-29 59,-2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2T17:43:49.4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901 897,'-1'-19,"-2"-1,0 1,-1 0,-1 1,-1-1,-16-33,9 27,-1 1,-1 0,-1 1,-1 1,-1 1,-33-30,-2-13,20 22,-31-38,37 44,-52-52,44 55,-1 2,-2 1,-1 2,-79-42,108 66,0 0,0 1,0 1,0 0,0 0,-1 1,1 0,-18 1,-7-1,32 1,-1 0,1-1,0 1,0-1,0 0,0 0,0-1,-5-2,-6-4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2T17:44:02.4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0 738,'3'-27,"0"0,2 1,1-1,1 1,18-42,-23 60,80-194,-56 127,-5 13,-16 49,1 0,1 0,0 1,0 0,1 0,1 1,0 0,19-18,21-25,-40 45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2T17:44:19.6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buNone/>
            </a:pPr>
            <a:r>
              <a:rPr lang="de-DE" sz="1800" dirty="0"/>
              <a:t>Das Konzept, dem Deep Learning ist auf Künstliche neuronale Netzwerke,  basiert.</a:t>
            </a:r>
          </a:p>
          <a:p>
            <a:pPr marL="139700" indent="0" algn="just">
              <a:buNone/>
            </a:pPr>
            <a:r>
              <a:rPr lang="de-DE" sz="1100" dirty="0">
                <a:solidFill>
                  <a:srgbClr val="000000"/>
                </a:solidFill>
                <a:effectLst/>
                <a:latin typeface="Arial"/>
                <a:ea typeface="Arial" panose="020B0604020202020204" pitchFamily="34" charset="0"/>
              </a:rPr>
              <a:t>So hatten </a:t>
            </a:r>
            <a:r>
              <a:rPr lang="de-DE" sz="1800" b="1" dirty="0">
                <a:solidFill>
                  <a:srgbClr val="000000"/>
                </a:solidFill>
                <a:effectLst/>
                <a:latin typeface="Arial" panose="020B0604020202020204" pitchFamily="34" charset="0"/>
                <a:ea typeface="Arial" panose="020B0604020202020204" pitchFamily="34" charset="0"/>
              </a:rPr>
              <a:t>Warren McCulloch </a:t>
            </a:r>
            <a:r>
              <a:rPr lang="de-DE" sz="1800" dirty="0">
                <a:solidFill>
                  <a:srgbClr val="000000"/>
                </a:solidFill>
                <a:effectLst/>
                <a:latin typeface="Arial" panose="020B0604020202020204" pitchFamily="34" charset="0"/>
                <a:ea typeface="Arial" panose="020B0604020202020204" pitchFamily="34" charset="0"/>
              </a:rPr>
              <a:t>und </a:t>
            </a:r>
            <a:r>
              <a:rPr lang="de-DE" sz="1800" b="1" dirty="0">
                <a:solidFill>
                  <a:srgbClr val="000000"/>
                </a:solidFill>
                <a:effectLst/>
                <a:latin typeface="Arial" panose="020B0604020202020204" pitchFamily="34" charset="0"/>
                <a:ea typeface="Arial" panose="020B0604020202020204" pitchFamily="34" charset="0"/>
              </a:rPr>
              <a:t>Walter Pitt</a:t>
            </a:r>
            <a:r>
              <a:rPr lang="de-DE" sz="1800" dirty="0">
                <a:solidFill>
                  <a:srgbClr val="000000"/>
                </a:solidFill>
                <a:effectLst/>
                <a:latin typeface="Arial" panose="020B0604020202020204" pitchFamily="34" charset="0"/>
                <a:ea typeface="Arial" panose="020B0604020202020204" pitchFamily="34" charset="0"/>
              </a:rPr>
              <a:t>s das erste mathematische und computertechnische Modell des biologischen Neurons veröffentlichen. </a:t>
            </a:r>
          </a:p>
          <a:p>
            <a:pPr marL="139700" indent="0" algn="just">
              <a:buNone/>
            </a:pPr>
            <a:endParaRPr lang="de-DE" sz="1800" dirty="0">
              <a:solidFill>
                <a:srgbClr val="000000"/>
              </a:solidFill>
              <a:effectLst/>
              <a:latin typeface="Arial" panose="020B0604020202020204" pitchFamily="34" charset="0"/>
              <a:ea typeface="Times New Roman" panose="02020603050405020304" pitchFamily="18" charset="0"/>
            </a:endParaRPr>
          </a:p>
          <a:p>
            <a:pPr marL="139700" indent="0" algn="just">
              <a:buNone/>
            </a:pPr>
            <a:r>
              <a:rPr lang="de-DE" sz="1800" dirty="0">
                <a:solidFill>
                  <a:srgbClr val="000000"/>
                </a:solidFill>
                <a:effectLst/>
                <a:latin typeface="Arial" panose="020B0604020202020204" pitchFamily="34" charset="0"/>
                <a:ea typeface="Arial" panose="020B0604020202020204" pitchFamily="34" charset="0"/>
              </a:rPr>
              <a:t>Ein Neuron empfängt elektrische Signale durch die Dendriten und wenn das Neuron genügend Signale in einer bestimmten Zeit empfängt, dann feuert es seine eigenen Signale ab.</a:t>
            </a:r>
          </a:p>
          <a:p>
            <a:pPr marL="139700" indent="0" algn="just">
              <a:buNone/>
            </a:pPr>
            <a:endParaRPr lang="de-DE" sz="1800" dirty="0">
              <a:solidFill>
                <a:srgbClr val="000000"/>
              </a:solidFill>
              <a:effectLst/>
              <a:latin typeface="Arial" panose="020B0604020202020204" pitchFamily="34" charset="0"/>
              <a:ea typeface="Arial" panose="020B0604020202020204" pitchFamily="34" charset="0"/>
            </a:endParaRPr>
          </a:p>
          <a:p>
            <a:pPr marL="139700" indent="0" algn="just">
              <a:buNone/>
            </a:pPr>
            <a:r>
              <a:rPr lang="de-DE" sz="1800" dirty="0">
                <a:solidFill>
                  <a:srgbClr val="000000"/>
                </a:solidFill>
                <a:effectLst/>
                <a:latin typeface="Arial" panose="020B0604020202020204" pitchFamily="34" charset="0"/>
                <a:ea typeface="Arial" panose="020B0604020202020204" pitchFamily="34" charset="0"/>
              </a:rPr>
              <a:t>Aber ist das konkret ?</a:t>
            </a:r>
          </a:p>
          <a:p>
            <a:endParaRPr lang="de-D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6298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Wir wissen jetzt, dass neuronale Netzwerke Daten aufnehmen, sie mit Gewichten multiplizieren und Verzerrungen hinzufügen.</a:t>
            </a:r>
          </a:p>
          <a:p>
            <a:pPr marL="139700" indent="0">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Dieses Ergebnis wird dann durch eine Aktivierungsfunktion geleitet, die am Ende aller Schichten zu einer Ausgabe führt.</a:t>
            </a:r>
          </a:p>
          <a:p>
            <a:pPr marL="139700" indent="0">
              <a:buFontTx/>
              <a:buNone/>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Diese Ausgabe ŷ ist die Schätzung des Modells, was es für das Label vorhersagt.</a:t>
            </a:r>
          </a:p>
          <a:p>
            <a:pPr marL="139700" indent="0">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Wenn das Netzwerk also seine Vorhersage erstellt hat, wie bewerten wir sie?</a:t>
            </a:r>
          </a:p>
          <a:p>
            <a:pPr marL="139700" indent="0">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Und wie aktualisieren wir nach der Auswertung die Gewichte und Verzerrungen des Netzes?</a:t>
            </a:r>
          </a:p>
          <a:p>
            <a:pPr marL="139700" indent="0">
              <a:buFontTx/>
              <a:buNone/>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buFontTx/>
              <a:buNone/>
            </a:pPr>
            <a:r>
              <a:rPr lang="de-DE" sz="1800" b="1" dirty="0">
                <a:effectLst/>
                <a:latin typeface="Calibri" panose="020F0502020204030204" pitchFamily="34" charset="0"/>
                <a:ea typeface="Calibri" panose="020F0502020204030204" pitchFamily="34" charset="0"/>
                <a:cs typeface="Times New Roman" panose="02020603050405020304" pitchFamily="18" charset="0"/>
              </a:rPr>
              <a:t>Wir müssen die geschätzten Ergebnisse des Netzwerks übernehmen und sie dann mit den tatsächlichen Label-Werten vergleichen.</a:t>
            </a:r>
          </a:p>
          <a:p>
            <a:pPr marL="139700" indent="0">
              <a:buFontTx/>
              <a:buNone/>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Die Kostenfunktion, oft auch Verlustfunktion genannt, muss ein Mittelwert sein, um einen Einzelwert zu erzeugen.</a:t>
            </a:r>
          </a:p>
          <a:p>
            <a:pPr marL="139700" indent="0">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Wir können unsere Verluste/Kosten während des Trainings verfolgen, um die Netzwerkleistung zu überwachen</a:t>
            </a:r>
            <a:r>
              <a:rPr lang="de-DE" sz="1800" b="1" dirty="0">
                <a:effectLst/>
                <a:latin typeface="Calibri" panose="020F0502020204030204" pitchFamily="34" charset="0"/>
                <a:ea typeface="Calibri" panose="020F0502020204030204" pitchFamily="34" charset="0"/>
                <a:cs typeface="Times New Roman" panose="02020603050405020304" pitchFamily="18" charset="0"/>
              </a:rPr>
              <a: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buFontTx/>
              <a:buNone/>
            </a:pPr>
            <a:r>
              <a:rPr lang="de-DE"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buFontTx/>
              <a:buNone/>
            </a:pPr>
            <a:r>
              <a:rPr lang="de-DE" sz="1800" b="1" dirty="0">
                <a:effectLst/>
                <a:latin typeface="Calibri" panose="020F0502020204030204" pitchFamily="34" charset="0"/>
                <a:ea typeface="Calibri" panose="020F0502020204030204" pitchFamily="34" charset="0"/>
                <a:cs typeface="Times New Roman" panose="02020603050405020304" pitchFamily="18" charset="0"/>
              </a:rPr>
              <a:t>Eine sehr häufige Kostenfunktion ist die quadratische Kostenfunktion: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Tree>
    <p:extLst>
      <p:ext uri="{BB962C8B-B14F-4D97-AF65-F5344CB8AC3E}">
        <p14:creationId xmlns:p14="http://schemas.microsoft.com/office/powerpoint/2010/main" val="251125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lgn="just">
              <a:lnSpc>
                <a:spcPct val="107000"/>
              </a:lnSpc>
              <a:spcAft>
                <a:spcPts val="800"/>
              </a:spcAft>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Sagen wir unser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Neronale</a:t>
            </a:r>
            <a:r>
              <a:rPr lang="de-DE" sz="1800" dirty="0">
                <a:effectLst/>
                <a:latin typeface="Calibri" panose="020F0502020204030204" pitchFamily="34" charset="0"/>
                <a:ea typeface="Calibri" panose="020F0502020204030204" pitchFamily="34" charset="0"/>
                <a:cs typeface="Times New Roman" panose="02020603050405020304" pitchFamily="18" charset="0"/>
              </a:rPr>
              <a:t> Netze hat 0.5 Geschätzt , in 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wirklischkeit</a:t>
            </a:r>
            <a:r>
              <a:rPr lang="de-DE" sz="1800" dirty="0">
                <a:effectLst/>
                <a:latin typeface="Calibri" panose="020F0502020204030204" pitchFamily="34" charset="0"/>
                <a:ea typeface="Calibri" panose="020F0502020204030204" pitchFamily="34" charset="0"/>
                <a:cs typeface="Times New Roman" panose="02020603050405020304" pitchFamily="18" charset="0"/>
              </a:rPr>
              <a:t> hatten wir 0.75 erwartet. Jetz ist es so dass wir wissen möchten wie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schlim</a:t>
            </a:r>
            <a:r>
              <a:rPr lang="de-DE" sz="1800" dirty="0">
                <a:effectLst/>
                <a:latin typeface="Calibri" panose="020F0502020204030204" pitchFamily="34" charset="0"/>
                <a:ea typeface="Calibri" panose="020F0502020204030204" pitchFamily="34" charset="0"/>
                <a:cs typeface="Times New Roman" panose="02020603050405020304" pitchFamily="18" charset="0"/>
              </a:rPr>
              <a:t> ist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dises</a:t>
            </a:r>
            <a:r>
              <a:rPr lang="de-DE" sz="1800" dirty="0">
                <a:effectLst/>
                <a:latin typeface="Calibri" panose="020F0502020204030204" pitchFamily="34" charset="0"/>
                <a:ea typeface="Calibri" panose="020F0502020204030204" pitchFamily="34" charset="0"/>
                <a:cs typeface="Times New Roman" panose="02020603050405020304" pitchFamily="18" charset="0"/>
              </a:rPr>
              <a:t> Ergebnisse , also wie schliss ist das wir hier die 0.5 haben statt eine 0.75. Und das gibt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vershiedene</a:t>
            </a:r>
            <a:r>
              <a:rPr lang="de-DE" sz="1800" dirty="0">
                <a:effectLst/>
                <a:latin typeface="Calibri" panose="020F0502020204030204" pitchFamily="34" charset="0"/>
                <a:ea typeface="Calibri" panose="020F0502020204030204" pitchFamily="34" charset="0"/>
                <a:cs typeface="Times New Roman" panose="02020603050405020304" pitchFamily="18" charset="0"/>
              </a:rPr>
              <a:t> Kostenfunktion dass wir verwenden können. Eine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sit</a:t>
            </a:r>
            <a:r>
              <a:rPr lang="de-DE" sz="1800" dirty="0">
                <a:effectLst/>
                <a:latin typeface="Calibri" panose="020F0502020204030204" pitchFamily="34" charset="0"/>
                <a:ea typeface="Calibri" panose="020F0502020204030204" pitchFamily="34" charset="0"/>
                <a:cs typeface="Times New Roman" panose="02020603050405020304" pitchFamily="18" charset="0"/>
              </a:rPr>
              <a:t> dass wir denn Fehler nehmen, spricht </a:t>
            </a:r>
            <a:r>
              <a:rPr lang="cy-GB" sz="1800" dirty="0">
                <a:effectLst/>
                <a:latin typeface="Calibri" panose="020F0502020204030204" pitchFamily="34" charset="0"/>
                <a:ea typeface="Calibri" panose="020F0502020204030204" pitchFamily="34" charset="0"/>
                <a:cs typeface="Times New Roman" panose="02020603050405020304" pitchFamily="18" charset="0"/>
              </a:rPr>
              <a:t>ŷ was unsr Model geschätz hat minus das was wir in wirklischkeit hatten und disen Fehler den quadrillen. Das ist den Quadratische Fehler . Die Forteile diese Funktion ist das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Stellen wir hier vor hier unser Fehler ist zb 2 dann ist dass sehr viel weniger schlimm, 2 quadrat ist 4.</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Mit 100 dann haben wir 10.000 ---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Also wenn wir klein Fehler haben ist es akzeptabel , aber wenn wir grosse Fehler habne wird es immer schlimmer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Das können wir hier nicht in detail verstehen, weil es gibt noch andere Kostenfuntionnen die wir für unser neronale netzwerke wevenden können.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Jetz ist es so das unsere schäzung nicht irgendwo kommt sondern von unser neuronale netze hier auf basis diesr werte hier errechnet, auf basis unsere eingabe Daten und Gewichte. Das bedeutet matematisch dass, wir hier y dach schreieben hier in dieser Formel , können wir aber auch einfach diese Multilplikation azufschreieben . Den Bias habe ich hier einfach gellassen damit die Erklärung nicht komplizierter wird.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Jetz können wir schauen was von unsren Daten kommen.Hier  y = 0.75 das kommt von unsere Daten. Dast unsere Wahrheitwert. Das ist was wir ursprunglich gemessen hanen.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X1 .—x2 und y setehen fest, wiel dast unser Model.</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Was nicht von unsere Daten kommt ist hier die w1 und w2 und ŷ</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Die Idee ist es , das Mathematisch gesprochen versucht haben unser Kosten zu minimieren.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Was passiert jetzt . Wir sagen unser Neuronale netze soll Werte schätzen die näher unser realität ist . Wir sagen wenn wir die Kosten minimieren dass die Abstand hier kleiner sein soll. So der Quadrillte Abstant soll kleiner werden soll. Jetz steht die gestrichen ---Fest. Wir können nur w1 .—w2 drehen, mathematisch nutzt man die partiale Ableitung für sowas , das hiser unser Kosten geringer werden.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Das ist eine Mathematische Gleichung und dafür bin ich leider nicht gut. Das gute ist das macht der Computer alles für uns.</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Hier zum beipiel haben wir 12 Training Daten , spricht wir haben 12 verschiedene Eingang daten die wir anlegen und  12 verschiede Ausgang die wir eingentlich erwarten wurden. Man sieht hier 1 Neurone mit 12 verschiedenen Daten dass wir traininene mussen wiel die Gewichte sind Identisch.</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Das Gleiche neuronen das wir trainieren aber wir futern es halt mit 12 Datensätzen und vergleich mit dem Ergebnisse die dann daraus kommt.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Jetz können wir sagen die Ksten für unsere  Gewichte    definiert sicht daraus dass  wir  die Kosten von jedem Pfall hier aufsumieren. Das was ich schon gezeigt haben machen wir hier 12mal.</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cy-GB" sz="1800" dirty="0">
                <a:effectLst/>
                <a:latin typeface="Calibri" panose="020F0502020204030204" pitchFamily="34" charset="0"/>
                <a:ea typeface="Calibri" panose="020F0502020204030204" pitchFamily="34" charset="0"/>
                <a:cs typeface="Times New Roman" panose="02020603050405020304" pitchFamily="18" charset="0"/>
              </a:rPr>
              <a:t>Einmal durch die gesamte Daten, das nennt mal ein Batsch und diese gesamte Fehler die sumiieren auf und dann kommen wir hier zu unserer Kosten. Das praktische daran  ist dass wir unere Gewichte so anpassen so dass wir unsere gesamte Daten gut beschreieben können.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8236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buNone/>
            </a:pPr>
            <a:endParaRPr lang="de-DE" sz="1800" b="1"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buNone/>
            </a:pPr>
            <a:endParaRPr lang="de-DE"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de-DE" sz="2400" dirty="0"/>
              <a:t>Hier ist ein kleines Netzwerk mit allen beschrifteten Parametern:</a:t>
            </a:r>
          </a:p>
          <a:p>
            <a:r>
              <a:rPr lang="de-DE" sz="2400" dirty="0"/>
              <a:t>Das ist eine Menge zu berechnen! </a:t>
            </a:r>
          </a:p>
          <a:p>
            <a:r>
              <a:rPr lang="de-DE" sz="1800" dirty="0"/>
              <a:t>Diese Berechnung dauert oft lange</a:t>
            </a:r>
          </a:p>
          <a:p>
            <a:r>
              <a:rPr lang="de-DE" sz="1800" dirty="0"/>
              <a:t>Die Kosten müssen für alle Trainingsdaten berechnet werden</a:t>
            </a:r>
          </a:p>
          <a:p>
            <a:r>
              <a:rPr lang="de-DE" sz="2400" dirty="0"/>
              <a:t>Wie ermitteln wir, welche Gewichte zu den geringsten Kosten führen?</a:t>
            </a:r>
          </a:p>
          <a:p>
            <a:endParaRPr lang="de-DE" sz="2400" dirty="0"/>
          </a:p>
          <a:p>
            <a:r>
              <a:rPr lang="de-DE" sz="1800" dirty="0">
                <a:solidFill>
                  <a:schemeClr val="tx1">
                    <a:lumMod val="75000"/>
                    <a:lumOff val="25000"/>
                  </a:schemeClr>
                </a:solidFill>
              </a:rPr>
              <a:t>Geht das nicht schneller</a:t>
            </a:r>
            <a:r>
              <a:rPr lang="de-DE" sz="1800" dirty="0"/>
              <a:t>?</a:t>
            </a:r>
            <a:endParaRPr lang="de-DE" sz="2400" dirty="0"/>
          </a:p>
          <a:p>
            <a:r>
              <a:rPr lang="de-DE" sz="2400" dirty="0"/>
              <a:t>Wie kann man dieses Problem lösen?</a:t>
            </a:r>
          </a:p>
          <a:p>
            <a:pPr marL="139700" indent="0">
              <a:buNone/>
            </a:pPr>
            <a:endParaRPr lang="de-DE" sz="1800" b="1"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buNone/>
            </a:pPr>
            <a:endParaRPr lang="de-DE" sz="1800" b="1"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buNone/>
            </a:pPr>
            <a:endParaRPr lang="de-DE" sz="1800" b="1"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buNone/>
            </a:pPr>
            <a:r>
              <a:rPr lang="de-DE" sz="1800" b="1" dirty="0">
                <a:effectLst/>
                <a:latin typeface="Calibri" panose="020F0502020204030204" pitchFamily="34" charset="0"/>
                <a:ea typeface="Calibri" panose="020F0502020204030204" pitchFamily="34" charset="0"/>
                <a:cs typeface="Times New Roman" panose="02020603050405020304" pitchFamily="18" charset="0"/>
              </a:rPr>
              <a:t>Wir werden später viele Gewichte haben. Wir werden w1, w2, w3, .... 1000 Gewichte haben. Wir werden dann ein spezielles Vorgehen, um  das Minimum zu finden</a:t>
            </a:r>
            <a:endParaRPr lang="de-DE" b="1" dirty="0"/>
          </a:p>
          <a:p>
            <a:endParaRPr lang="de-DE" dirty="0"/>
          </a:p>
          <a:p>
            <a:endParaRPr lang="de-DE" dirty="0"/>
          </a:p>
          <a:p>
            <a:r>
              <a:rPr lang="de-DE" dirty="0"/>
              <a:t>Größere Schritte sind schneller, aber wir riskieren eine Überschreitung des Minimums!</a:t>
            </a:r>
          </a:p>
          <a:p>
            <a:endParaRPr lang="de-DE" dirty="0"/>
          </a:p>
          <a:p>
            <a:r>
              <a:rPr lang="de-DE" dirty="0"/>
              <a:t>Diese Schrittweite wird als </a:t>
            </a:r>
            <a:r>
              <a:rPr lang="de-DE" dirty="0" err="1"/>
              <a:t>Lernrate</a:t>
            </a:r>
            <a:r>
              <a:rPr lang="de-DE" dirty="0"/>
              <a:t> bezeichnet.</a:t>
            </a:r>
          </a:p>
        </p:txBody>
      </p:sp>
    </p:spTree>
    <p:extLst>
      <p:ext uri="{BB962C8B-B14F-4D97-AF65-F5344CB8AC3E}">
        <p14:creationId xmlns:p14="http://schemas.microsoft.com/office/powerpoint/2010/main" val="2731553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Wir wissen jetzt, dass neuronale Netzwerke Daten aufnehmen, diese mit Gewichten multiplizieren und Verzerrungen hinzufügen.</a:t>
            </a:r>
          </a:p>
          <a:p>
            <a:r>
              <a:rPr lang="de-DE" dirty="0"/>
              <a:t>Dieses Ergebnis wird dann durch eine Aktivierungsfunktion geleitet, die am Ende aller Schichten zu einer Ausgabe führt.</a:t>
            </a:r>
          </a:p>
          <a:p>
            <a:endParaRPr lang="de-DE" dirty="0"/>
          </a:p>
          <a:p>
            <a:r>
              <a:rPr lang="de-DE" dirty="0"/>
              <a:t>Konkret betrachtet der </a:t>
            </a:r>
            <a:r>
              <a:rPr lang="de-DE" b="1" dirty="0"/>
              <a:t>Gradientenabstieg</a:t>
            </a:r>
            <a:r>
              <a:rPr lang="de-DE" dirty="0"/>
              <a:t> die gemachte Vorhersage (z. B. den Vektor (0.5,0.6,0.2) für einen Eingangswert.</a:t>
            </a:r>
          </a:p>
          <a:p>
            <a:endParaRPr lang="de-DE" dirty="0"/>
          </a:p>
          <a:p>
            <a:pPr marL="139700" indent="0">
              <a:buNone/>
            </a:pPr>
            <a:r>
              <a:rPr lang="de-DE" dirty="0"/>
              <a:t>Es vergleicht diese Vorhersage mit dem erwarteten Wert (wir müssen ihn kennen, z. B. (1,0,0)) und stellt fest, dass der erste Wert viel zu niedrig, der zweite zu hoch und der dritte ein wenig zu hoch ist. </a:t>
            </a:r>
          </a:p>
          <a:p>
            <a:endParaRPr lang="de-DE" dirty="0"/>
          </a:p>
          <a:p>
            <a:pPr marL="139700" indent="0">
              <a:buNone/>
            </a:pPr>
            <a:r>
              <a:rPr lang="de-DE" dirty="0"/>
              <a:t>Der Algorithmus geht die veränderbaren Parameter durch und aktualisiert sie der Reihe nach, um zu versuchen, das Endergebnis zu verbessern und die Lücke zwischen der Vorhersage und der Realität zu verringern!</a:t>
            </a:r>
          </a:p>
          <a:p>
            <a:pPr marL="139700" indent="0">
              <a:buNone/>
            </a:pPr>
            <a:endParaRPr lang="de-DE" dirty="0"/>
          </a:p>
          <a:p>
            <a:pPr marL="139700" indent="0">
              <a:buNone/>
            </a:pPr>
            <a:r>
              <a:rPr lang="de-DE" b="1" dirty="0"/>
              <a:t>Im Jahr 2015 veröffentlichten </a:t>
            </a:r>
            <a:r>
              <a:rPr lang="de-DE" b="1" dirty="0" err="1"/>
              <a:t>Kingma</a:t>
            </a:r>
            <a:r>
              <a:rPr lang="de-DE" b="1" dirty="0"/>
              <a:t> und Ba ihre Arbeit "Adam“: a </a:t>
            </a:r>
            <a:r>
              <a:rPr lang="de-DE" b="1" dirty="0" err="1"/>
              <a:t>stochastic</a:t>
            </a:r>
            <a:r>
              <a:rPr lang="de-DE" b="1" dirty="0"/>
              <a:t> </a:t>
            </a:r>
            <a:r>
              <a:rPr lang="de-DE" b="1" dirty="0" err="1"/>
              <a:t>optimization</a:t>
            </a:r>
            <a:r>
              <a:rPr lang="de-DE" b="1" dirty="0"/>
              <a:t> </a:t>
            </a:r>
            <a:r>
              <a:rPr lang="de-DE" b="1" dirty="0" err="1"/>
              <a:t>method</a:t>
            </a:r>
            <a:r>
              <a:rPr lang="de-DE" b="1" dirty="0"/>
              <a:t>".</a:t>
            </a:r>
          </a:p>
          <a:p>
            <a:pPr marL="139700" indent="0">
              <a:buNone/>
            </a:pPr>
            <a:r>
              <a:rPr lang="de-DE" b="1" dirty="0"/>
              <a:t>Adam ist ein viel effizienterer Weg, um nach diesen Minima zu suchen</a:t>
            </a:r>
          </a:p>
        </p:txBody>
      </p:sp>
    </p:spTree>
    <p:extLst>
      <p:ext uri="{BB962C8B-B14F-4D97-AF65-F5344CB8AC3E}">
        <p14:creationId xmlns:p14="http://schemas.microsoft.com/office/powerpoint/2010/main" val="3405873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485B11B9-3DAD-46BF-B534-6498EC804F3C}"/>
              </a:ext>
            </a:extLst>
          </p:cNvPr>
          <p:cNvSpPr>
            <a:spLocks noGrp="1"/>
          </p:cNvSpPr>
          <p:nvPr>
            <p:ph type="body" idx="1"/>
          </p:nvPr>
        </p:nvSpPr>
        <p:spPr/>
        <p:txBody>
          <a:bodyPr/>
          <a:lstStyle/>
          <a:p>
            <a:pPr>
              <a:lnSpc>
                <a:spcPct val="107000"/>
              </a:lnSpc>
              <a:spcAft>
                <a:spcPts val="800"/>
              </a:spcAft>
            </a:pPr>
            <a:r>
              <a:rPr lang="de-DE" sz="1800" b="1" dirty="0">
                <a:effectLst/>
                <a:latin typeface="Calibri" panose="020F0502020204030204" pitchFamily="34" charset="0"/>
                <a:ea typeface="Calibri" panose="020F0502020204030204" pitchFamily="34" charset="0"/>
                <a:cs typeface="Times New Roman" panose="02020603050405020304" pitchFamily="18" charset="0"/>
              </a:rPr>
              <a:t>Was ist </a:t>
            </a:r>
            <a:r>
              <a:rPr lang="de-DE" sz="1800" b="1" dirty="0" err="1">
                <a:effectLst/>
                <a:latin typeface="Calibri" panose="020F0502020204030204" pitchFamily="34" charset="0"/>
                <a:ea typeface="Calibri" panose="020F0502020204030204" pitchFamily="34" charset="0"/>
                <a:cs typeface="Times New Roman" panose="02020603050405020304" pitchFamily="18" charset="0"/>
              </a:rPr>
              <a:t>Stoachtik</a:t>
            </a:r>
            <a:r>
              <a:rPr lang="de-DE" sz="1800" b="1" dirty="0">
                <a:effectLst/>
                <a:latin typeface="Calibri" panose="020F0502020204030204" pitchFamily="34" charset="0"/>
                <a:ea typeface="Calibri" panose="020F0502020204030204" pitchFamily="34" charset="0"/>
                <a:cs typeface="Times New Roman" panose="02020603050405020304" pitchFamily="18" charset="0"/>
              </a:rPr>
              <a:t> </a:t>
            </a:r>
            <a:r>
              <a:rPr lang="de-DE" sz="1800" b="1" dirty="0" err="1">
                <a:effectLst/>
                <a:latin typeface="Calibri" panose="020F0502020204030204" pitchFamily="34" charset="0"/>
                <a:ea typeface="Calibri" panose="020F0502020204030204" pitchFamily="34" charset="0"/>
                <a:cs typeface="Times New Roman" panose="02020603050405020304" pitchFamily="18" charset="0"/>
              </a:rPr>
              <a:t>gradiant</a:t>
            </a:r>
            <a:r>
              <a:rPr lang="de-DE" sz="1800" b="1" dirty="0">
                <a:effectLst/>
                <a:latin typeface="Calibri" panose="020F0502020204030204" pitchFamily="34" charset="0"/>
                <a:ea typeface="Calibri" panose="020F0502020204030204" pitchFamily="34" charset="0"/>
                <a:cs typeface="Times New Roman" panose="02020603050405020304" pitchFamily="18" charset="0"/>
              </a:rPr>
              <a:t> </a:t>
            </a:r>
            <a:r>
              <a:rPr lang="de-DE" sz="1800" b="1" dirty="0" err="1">
                <a:effectLst/>
                <a:latin typeface="Calibri" panose="020F0502020204030204" pitchFamily="34" charset="0"/>
                <a:ea typeface="Calibri" panose="020F0502020204030204" pitchFamily="34" charset="0"/>
                <a:cs typeface="Times New Roman" panose="02020603050405020304" pitchFamily="18" charset="0"/>
              </a:rPr>
              <a:t>descent</a:t>
            </a:r>
            <a:r>
              <a:rPr lang="de-DE"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Das Problem oder zu Erinnerung , das Ziel war unsere Kosten C zu minimieren und diese Kosten haben wir auf der Basis unserer  gesamten Training Daten bestimmen.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7000"/>
              </a:lnSpc>
              <a:spcAft>
                <a:spcPts val="800"/>
              </a:spcAft>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Das Problem ist, dass wir die Kosten für unsere gesamten Daten berechnen müssen und es anschließend unsere  Gewichte w aktualisieren. Spricht wenn wir 10000 Masken in unsere Training Daten haben , dann müssen wir die Kosten für alle 10000 Masken bestimmen müssen und dann haben wir eine lange Funktion wo unsere w drin stehe die Gewichte berechnen und sagen wir jetzt  drehen wir  bis diese Kosten geringer werden.</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        Das Problem ist dass, wenn wir nicht 20 Masken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sonder</a:t>
            </a:r>
            <a:r>
              <a:rPr lang="de-DE" sz="1800" dirty="0">
                <a:effectLst/>
                <a:latin typeface="Calibri" panose="020F0502020204030204" pitchFamily="34" charset="0"/>
                <a:ea typeface="Calibri" panose="020F0502020204030204" pitchFamily="34" charset="0"/>
                <a:cs typeface="Times New Roman" panose="02020603050405020304" pitchFamily="18" charset="0"/>
              </a:rPr>
              <a:t> 10000 Masken dann dauert es zu lange.</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Statt die Kosten für aller 10000 zu berechnen , haben wir eine schnelle Lösung . Das ist der Fall, dass wir hier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haben.nähmlisch</a:t>
            </a:r>
            <a:r>
              <a:rPr lang="de-DE" sz="1800" dirty="0">
                <a:effectLst/>
                <a:latin typeface="Calibri" panose="020F0502020204030204" pitchFamily="34" charset="0"/>
                <a:ea typeface="Calibri" panose="020F0502020204030204" pitchFamily="34" charset="0"/>
                <a:cs typeface="Times New Roman" panose="02020603050405020304" pitchFamily="18" charset="0"/>
              </a:rPr>
              <a:t> dass Gesamten Berechnung haben für alle Daten haben</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Hier haben wir 12 Berechnung oder Schätzung machen müssen und dann können wir unsere Berechnung haben und ...Die Idee ist hier dass wir unsere Kosten approximieren. </a:t>
            </a:r>
          </a:p>
          <a:p>
            <a:pPr marL="139700" indent="0">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Die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idee</a:t>
            </a:r>
            <a:r>
              <a:rPr lang="de-DE" sz="1800" dirty="0">
                <a:effectLst/>
                <a:latin typeface="Calibri" panose="020F0502020204030204" pitchFamily="34" charset="0"/>
                <a:ea typeface="Calibri" panose="020F0502020204030204" pitchFamily="34" charset="0"/>
                <a:cs typeface="Times New Roman" panose="02020603050405020304" pitchFamily="18" charset="0"/>
              </a:rPr>
              <a:t> ist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ist</a:t>
            </a:r>
            <a:r>
              <a:rPr lang="de-DE" sz="1800" dirty="0">
                <a:effectLst/>
                <a:latin typeface="Calibri" panose="020F0502020204030204" pitchFamily="34" charset="0"/>
                <a:ea typeface="Calibri" panose="020F0502020204030204" pitchFamily="34" charset="0"/>
                <a:cs typeface="Times New Roman" panose="02020603050405020304" pitchFamily="18" charset="0"/>
              </a:rPr>
              <a:t> dass wir hier schritte machen. </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Das kann sein, dass er nicht Schritte machen aber das ist der Konzept dahinter . Das ist besser diese Vorgehensweise zu gehen damit wir schelle Ergebnisse approximieren können. </a:t>
            </a:r>
          </a:p>
          <a:p>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sz="1100" dirty="0">
                <a:solidFill>
                  <a:srgbClr val="002060"/>
                </a:solidFill>
              </a:rPr>
              <a:t>Dieser Schritt wird als Backpropagation bezeichnet, die im Grunde genommen dazu dient, den Verlust zu minimieren.</a:t>
            </a:r>
          </a:p>
          <a:p>
            <a:endParaRPr lang="de-DE" sz="1100" dirty="0">
              <a:solidFill>
                <a:srgbClr val="002060"/>
              </a:solidFill>
            </a:endParaRPr>
          </a:p>
          <a:p>
            <a:endParaRPr lang="de-DE" sz="1100" dirty="0">
              <a:solidFill>
                <a:srgbClr val="002060"/>
              </a:solidFill>
            </a:endParaRPr>
          </a:p>
          <a:p>
            <a:endParaRPr lang="de-DE" sz="1100" dirty="0">
              <a:solidFill>
                <a:srgbClr val="002060"/>
              </a:solidFill>
            </a:endParaRPr>
          </a:p>
          <a:p>
            <a:endParaRPr lang="de-DE" sz="1100" dirty="0">
              <a:solidFill>
                <a:srgbClr val="002060"/>
              </a:solidFill>
            </a:endParaRPr>
          </a:p>
          <a:p>
            <a:r>
              <a:rPr lang="de-DE" sz="1100" dirty="0">
                <a:solidFill>
                  <a:srgbClr val="002060"/>
                </a:solidFill>
              </a:rPr>
              <a:t>Diese Frage kann darüber entscheiden, ob wir unser Neuronales Netz trainieren können oder nicht:</a:t>
            </a:r>
          </a:p>
          <a:p>
            <a:pPr marL="139700" indent="0">
              <a:buFontTx/>
              <a:buNone/>
            </a:pPr>
            <a:endParaRPr lang="de-DE" sz="1100" dirty="0">
              <a:solidFill>
                <a:srgbClr val="002060"/>
              </a:solidFill>
            </a:endParaRP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Schauen wir mal vor wir haben hier ein HidenLayer, ein outputlayer und hier machen wir irgendwie eine Vorhersage e= 2.</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Jetz können wir unsere Vorhersage mit unseren echtpunkt daten vergleichen und sagen  wir mal so, dass festgestellte, dass wir ein Fehler von 2 haben. Unser Fehler kommt nicht von irgendwoher, aber das ist irgendwie unsere Vorhersage Minus was wir sehen eigentlich sehen wollen.</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Also das läuft jetzt separat von unserer Kosten Funktion, sondern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zb</a:t>
            </a:r>
            <a:r>
              <a:rPr lang="de-DE" sz="1800" dirty="0">
                <a:effectLst/>
                <a:latin typeface="Calibri" panose="020F0502020204030204" pitchFamily="34" charset="0"/>
                <a:ea typeface="Calibri" panose="020F0502020204030204" pitchFamily="34" charset="0"/>
                <a:cs typeface="Times New Roman" panose="02020603050405020304" pitchFamily="18" charset="0"/>
              </a:rPr>
              <a:t> hier stellen wir vor unsere neuronalen Netze hat eine  1 geschätzt und Wirklichkeit wollen wir aber eine  3 stehen haben, dann hätten wir hier ein Fehler von 2 die ich hier einfach notieren kann. Das läuft separat von der Kosten Funktion. Diese Fehler möchte ich irgendwie hier befördern, an diese 3 stelle. Stellen wir vor ich habe den Fehler hier , irgendwie an diese Neurone übertragen. Dann werde ich in der Lage auf dieses Kostenfunktion und alles was wir angeschaut haben auf Basis diese Fehler werde ich in der Lage diese 3 Gewichte zu Training. 3fois. Und natürlich zu guter Letzt auf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basis</a:t>
            </a:r>
            <a:r>
              <a:rPr lang="de-DE" sz="1800" dirty="0">
                <a:effectLst/>
                <a:latin typeface="Calibri" panose="020F0502020204030204" pitchFamily="34" charset="0"/>
                <a:ea typeface="Calibri" panose="020F0502020204030204" pitchFamily="34" charset="0"/>
                <a:cs typeface="Times New Roman" panose="02020603050405020304" pitchFamily="18" charset="0"/>
              </a:rPr>
              <a:t> diese Fehler kann  ich die wieder mit Hilfe unser Kostenfunktion.. damit bin ich in der Lage diese Fehler zu trainieren .</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Damit ich dass machen kann , brauche ich allerding den Fehler die hier an dieser Stelle stehen.. genau wie hier an dieser Stelle mit dessen Hilfe ich diese Gewichte hier aktualisieren kann.</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Wie bekomme ich diese Fehler an dieser Stelle.</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Stellen wir vor wir haben hier die Gewichte , wir haben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zb</a:t>
            </a:r>
            <a:r>
              <a:rPr lang="de-DE" sz="1800" dirty="0">
                <a:effectLst/>
                <a:latin typeface="Calibri" panose="020F0502020204030204" pitchFamily="34" charset="0"/>
                <a:ea typeface="Calibri" panose="020F0502020204030204" pitchFamily="34" charset="0"/>
                <a:cs typeface="Times New Roman" panose="02020603050405020304" pitchFamily="18" charset="0"/>
              </a:rPr>
              <a:t> einmal das Gewicht von 0.5 und einmal Gewicht von 0.5 und einmal Gewicht von 1. Was machen wir wenn wir hier am ende ein Fehler von 2 haben?</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Wir multiplizieren das einfach mit den Gewichten e= 2x0.5=1(an dieser Stelle steht also ein Fehler von 2x0.5 =1 also wir haben ein Fehler von 1 und hier haben wir auch ein Fehler von 1 , und wir multiplizieren es mit 2 und haben wir dann ein Fehler von 2. Das sieht es jetzt bissen hier einfach aus aber das stecht mehr Mathematik so dahinter.</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Damit sind wir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jetz</a:t>
            </a:r>
            <a:r>
              <a:rPr lang="de-DE" sz="1800" dirty="0">
                <a:effectLst/>
                <a:latin typeface="Calibri" panose="020F0502020204030204" pitchFamily="34" charset="0"/>
                <a:ea typeface="Calibri" panose="020F0502020204030204" pitchFamily="34" charset="0"/>
                <a:cs typeface="Times New Roman" panose="02020603050405020304" pitchFamily="18" charset="0"/>
              </a:rPr>
              <a:t>  in der Lage hier ein Fehler anzugeben und auf Basis diese Fehler diese Eingänge entsprechen halt trainieren.</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Wir haben also wenn wir unsere neuronal Netze trainieren 2 Schritte.</a:t>
            </a:r>
          </a:p>
          <a:p>
            <a:pPr marL="139700" indent="0" algn="just">
              <a:lnSpc>
                <a:spcPct val="107000"/>
              </a:lnSpc>
              <a:spcAft>
                <a:spcPts val="800"/>
              </a:spcAft>
              <a:buFontTx/>
              <a:buNone/>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Einmal haben der Schritte 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sogenante</a:t>
            </a:r>
            <a:r>
              <a:rPr lang="de-DE" sz="1800" dirty="0">
                <a:effectLst/>
                <a:latin typeface="Calibri" panose="020F0502020204030204" pitchFamily="34" charset="0"/>
                <a:ea typeface="Calibri" panose="020F0502020204030204" pitchFamily="34" charset="0"/>
                <a:cs typeface="Times New Roman" panose="02020603050405020304" pitchFamily="18" charset="0"/>
              </a:rPr>
              <a:t> Forward- Propagation wo wir alle Gewichte lassen wo sie sind und einfach wo wir hier eine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Schäzung</a:t>
            </a:r>
            <a:r>
              <a:rPr lang="de-DE" sz="1800" dirty="0">
                <a:effectLst/>
                <a:latin typeface="Calibri" panose="020F0502020204030204" pitchFamily="34" charset="0"/>
                <a:ea typeface="Calibri" panose="020F0502020204030204" pitchFamily="34" charset="0"/>
                <a:cs typeface="Times New Roman" panose="02020603050405020304" pitchFamily="18" charset="0"/>
              </a:rPr>
              <a:t> durch unsere neuronale Netze machen  lassen.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Anschliessen</a:t>
            </a:r>
            <a:r>
              <a:rPr lang="de-DE" sz="1800" dirty="0">
                <a:effectLst/>
                <a:latin typeface="Calibri" panose="020F0502020204030204" pitchFamily="34" charset="0"/>
                <a:ea typeface="Calibri" panose="020F0502020204030204" pitchFamily="34" charset="0"/>
                <a:cs typeface="Times New Roman" panose="02020603050405020304" pitchFamily="18" charset="0"/>
              </a:rPr>
              <a:t> können wir diese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Schäzung</a:t>
            </a:r>
            <a:r>
              <a:rPr lang="de-DE" sz="1800" dirty="0">
                <a:effectLst/>
                <a:latin typeface="Calibri" panose="020F0502020204030204" pitchFamily="34" charset="0"/>
                <a:ea typeface="Calibri" panose="020F0502020204030204" pitchFamily="34" charset="0"/>
                <a:cs typeface="Times New Roman" panose="02020603050405020304" pitchFamily="18" charset="0"/>
              </a:rPr>
              <a:t> mit den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tatsätzlischen</a:t>
            </a:r>
            <a:r>
              <a:rPr lang="de-DE" sz="1800" dirty="0">
                <a:effectLst/>
                <a:latin typeface="Calibri" panose="020F0502020204030204" pitchFamily="34" charset="0"/>
                <a:ea typeface="Calibri" panose="020F0502020204030204" pitchFamily="34" charset="0"/>
                <a:cs typeface="Times New Roman" panose="02020603050405020304" pitchFamily="18" charset="0"/>
              </a:rPr>
              <a:t> Ergebnisse vergleichen dann berechnen wir den Fehler und diese Fehler kann ich dann auf den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vorjerigen</a:t>
            </a:r>
            <a:r>
              <a:rPr lang="de-DE" sz="1800" dirty="0">
                <a:effectLst/>
                <a:latin typeface="Calibri" panose="020F0502020204030204" pitchFamily="34" charset="0"/>
                <a:ea typeface="Calibri" panose="020F0502020204030204" pitchFamily="34" charset="0"/>
                <a:cs typeface="Times New Roman" panose="02020603050405020304" pitchFamily="18" charset="0"/>
              </a:rPr>
              <a:t> Schicht zurückführen. Und diesen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Schrit</a:t>
            </a:r>
            <a:r>
              <a:rPr lang="de-DE" sz="1800" dirty="0">
                <a:effectLst/>
                <a:latin typeface="Calibri" panose="020F0502020204030204" pitchFamily="34" charset="0"/>
                <a:ea typeface="Calibri" panose="020F0502020204030204" pitchFamily="34" charset="0"/>
                <a:cs typeface="Times New Roman" panose="02020603050405020304" pitchFamily="18" charset="0"/>
              </a:rPr>
              <a:t> nenn man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Bachward</a:t>
            </a:r>
            <a:r>
              <a:rPr lang="de-DE" sz="1800" dirty="0">
                <a:effectLst/>
                <a:latin typeface="Calibri" panose="020F0502020204030204" pitchFamily="34" charset="0"/>
                <a:ea typeface="Calibri" panose="020F0502020204030204" pitchFamily="34" charset="0"/>
                <a:cs typeface="Times New Roman" panose="02020603050405020304" pitchFamily="18" charset="0"/>
              </a:rPr>
              <a:t> -Propagation oder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Backprop</a:t>
            </a:r>
            <a:r>
              <a:rPr lang="de-DE" sz="1800" dirty="0">
                <a:effectLst/>
                <a:latin typeface="Calibri" panose="020F0502020204030204" pitchFamily="34" charset="0"/>
                <a:ea typeface="Calibri" panose="020F0502020204030204" pitchFamily="34" charset="0"/>
                <a:cs typeface="Times New Roman" panose="02020603050405020304" pitchFamily="18" charset="0"/>
              </a:rPr>
              <a:t> damit sind wir auch in der Lage diese Gewichte hier zu trainieren. Wir sehen also hier steckt viele Sachen dahinter , einmal diese Kostenfunktion damit wir diese Gewichte anpassen können aber auch diese Fehler notiert und damit mit Hilfe dieser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dieser</a:t>
            </a:r>
            <a:r>
              <a:rPr lang="de-DE" sz="1800" dirty="0">
                <a:effectLst/>
                <a:latin typeface="Calibri" panose="020F0502020204030204" pitchFamily="34" charset="0"/>
                <a:ea typeface="Calibri" panose="020F0502020204030204" pitchFamily="34" charset="0"/>
                <a:cs typeface="Times New Roman" panose="02020603050405020304" pitchFamily="18" charset="0"/>
              </a:rPr>
              <a:t> Gewichte den auf diese Schichte hervorzurückführen und das gleiche wieder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berechen</a:t>
            </a:r>
            <a:r>
              <a:rPr lang="de-DE" sz="1800" dirty="0">
                <a:effectLst/>
                <a:latin typeface="Calibri" panose="020F0502020204030204" pitchFamily="34" charset="0"/>
                <a:ea typeface="Calibri" panose="020F0502020204030204" pitchFamily="34" charset="0"/>
                <a:cs typeface="Times New Roman" panose="02020603050405020304" pitchFamily="18" charset="0"/>
              </a:rPr>
              <a:t> können und dadurch ist unser neuronal Netze in der Lage diese Gewichte entsprechend zu lernen.</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Das gute ist das alle diese Berechnungen werden für uns mit übernommen von Tools die man dann beim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programmen</a:t>
            </a:r>
            <a:r>
              <a:rPr lang="de-DE" sz="1800" dirty="0">
                <a:effectLst/>
                <a:latin typeface="Calibri" panose="020F0502020204030204" pitchFamily="34" charset="0"/>
                <a:ea typeface="Calibri" panose="020F0502020204030204" pitchFamily="34" charset="0"/>
                <a:cs typeface="Times New Roman" panose="02020603050405020304" pitchFamily="18" charset="0"/>
              </a:rPr>
              <a:t> verwenden.</a:t>
            </a:r>
          </a:p>
          <a:p>
            <a:pPr marL="139700" indent="0" algn="just">
              <a:lnSpc>
                <a:spcPct val="107000"/>
              </a:lnSpc>
              <a:spcAft>
                <a:spcPts val="800"/>
              </a:spcAft>
              <a:buFontTx/>
              <a:buNone/>
            </a:pPr>
            <a:r>
              <a:rPr lang="de-DE" sz="1800" dirty="0">
                <a:effectLst/>
                <a:latin typeface="Calibri" panose="020F0502020204030204" pitchFamily="34" charset="0"/>
                <a:ea typeface="Calibri" panose="020F0502020204030204" pitchFamily="34" charset="0"/>
                <a:cs typeface="Times New Roman" panose="02020603050405020304" pitchFamily="18" charset="0"/>
              </a:rPr>
              <a:t>Fehler zu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berechen</a:t>
            </a:r>
            <a:r>
              <a:rPr lang="de-DE" sz="1800" dirty="0">
                <a:effectLst/>
                <a:latin typeface="Calibri" panose="020F0502020204030204" pitchFamily="34" charset="0"/>
                <a:ea typeface="Calibri" panose="020F0502020204030204" pitchFamily="34" charset="0"/>
                <a:cs typeface="Times New Roman" panose="02020603050405020304" pitchFamily="18" charset="0"/>
              </a:rPr>
              <a:t>, die Kostenfunktion aufzustellen, dennoch ist es wichtig zu verstehen ganz grob was in Hintergrund  passiert ist  . Weil das erklärt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zubeispiel</a:t>
            </a:r>
            <a:r>
              <a:rPr lang="de-DE" sz="1800" dirty="0">
                <a:effectLst/>
                <a:latin typeface="Calibri" panose="020F0502020204030204" pitchFamily="34" charset="0"/>
                <a:ea typeface="Calibri" panose="020F0502020204030204" pitchFamily="34" charset="0"/>
                <a:cs typeface="Times New Roman" panose="02020603050405020304" pitchFamily="18" charset="0"/>
              </a:rPr>
              <a:t> warum manche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Netzewerke</a:t>
            </a:r>
            <a:r>
              <a:rPr lang="de-DE" sz="1800" dirty="0">
                <a:effectLst/>
                <a:latin typeface="Calibri" panose="020F0502020204030204" pitchFamily="34" charset="0"/>
                <a:ea typeface="Calibri" panose="020F0502020204030204" pitchFamily="34" charset="0"/>
                <a:cs typeface="Times New Roman" panose="02020603050405020304" pitchFamily="18" charset="0"/>
              </a:rPr>
              <a:t> nicht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tarining</a:t>
            </a:r>
            <a:r>
              <a:rPr lang="de-DE" sz="1800" dirty="0">
                <a:effectLst/>
                <a:latin typeface="Calibri" panose="020F0502020204030204" pitchFamily="34" charset="0"/>
                <a:ea typeface="Calibri" panose="020F0502020204030204" pitchFamily="34" charset="0"/>
                <a:cs typeface="Times New Roman" panose="02020603050405020304" pitchFamily="18" charset="0"/>
              </a:rPr>
              <a:t>, was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hilfe</a:t>
            </a:r>
            <a:r>
              <a:rPr lang="de-DE" sz="1800" dirty="0">
                <a:effectLst/>
                <a:latin typeface="Calibri" panose="020F0502020204030204" pitchFamily="34" charset="0"/>
                <a:ea typeface="Calibri" panose="020F0502020204030204" pitchFamily="34" charset="0"/>
                <a:cs typeface="Times New Roman" panose="02020603050405020304" pitchFamily="18" charset="0"/>
              </a:rPr>
              <a:t> bei 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Felher</a:t>
            </a:r>
            <a:r>
              <a:rPr lang="de-DE" sz="1800" dirty="0">
                <a:effectLst/>
                <a:latin typeface="Calibri" panose="020F0502020204030204" pitchFamily="34" charset="0"/>
                <a:ea typeface="Calibri" panose="020F0502020204030204" pitchFamily="34" charset="0"/>
                <a:cs typeface="Times New Roman" panose="02020603050405020304" pitchFamily="18" charset="0"/>
              </a:rPr>
              <a:t> suche .....</a:t>
            </a:r>
          </a:p>
          <a:p>
            <a:endParaRPr lang="de-DE" dirty="0"/>
          </a:p>
        </p:txBody>
      </p:sp>
    </p:spTree>
    <p:extLst>
      <p:ext uri="{BB962C8B-B14F-4D97-AF65-F5344CB8AC3E}">
        <p14:creationId xmlns:p14="http://schemas.microsoft.com/office/powerpoint/2010/main" val="3200617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algn="just">
              <a:lnSpc>
                <a:spcPct val="107000"/>
              </a:lnSpc>
              <a:spcAft>
                <a:spcPts val="800"/>
              </a:spcAft>
            </a:pPr>
            <a:r>
              <a:rPr lang="de-DE" sz="1800" b="1" dirty="0">
                <a:effectLst/>
                <a:latin typeface="Calibri" panose="020F0502020204030204" pitchFamily="34" charset="0"/>
                <a:ea typeface="Calibri" panose="020F0502020204030204" pitchFamily="34" charset="0"/>
                <a:cs typeface="Times New Roman" panose="02020603050405020304" pitchFamily="18" charset="0"/>
              </a:rPr>
              <a:t>Epoche</a:t>
            </a:r>
            <a:r>
              <a:rPr lang="de-DE" sz="1800" dirty="0">
                <a:effectLst/>
                <a:latin typeface="Calibri" panose="020F0502020204030204" pitchFamily="34" charset="0"/>
                <a:ea typeface="Calibri" panose="020F0502020204030204" pitchFamily="34" charset="0"/>
                <a:cs typeface="Times New Roman" panose="02020603050405020304" pitchFamily="18" charset="0"/>
              </a:rPr>
              <a:t> bedeutet dass wir einmal unsere gesamten Daten durchlaufen</a:t>
            </a: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b="1" dirty="0">
                <a:effectLst/>
                <a:latin typeface="Calibri" panose="020F0502020204030204" pitchFamily="34" charset="0"/>
                <a:ea typeface="Calibri" panose="020F0502020204030204" pitchFamily="34" charset="0"/>
                <a:cs typeface="Times New Roman" panose="02020603050405020304" pitchFamily="18" charset="0"/>
              </a:rPr>
              <a:t>Batch:</a:t>
            </a:r>
            <a:r>
              <a:rPr lang="de-DE" sz="1800" dirty="0">
                <a:effectLst/>
                <a:latin typeface="Calibri" panose="020F0502020204030204" pitchFamily="34" charset="0"/>
                <a:ea typeface="Calibri" panose="020F0502020204030204" pitchFamily="34" charset="0"/>
                <a:cs typeface="Times New Roman" panose="02020603050405020304" pitchFamily="18" charset="0"/>
              </a:rPr>
              <a:t> bedeutet, dass wir einmal die Kosten berechnen und einmal unsere Gewichte aktualisieren .</a:t>
            </a:r>
          </a:p>
          <a:p>
            <a:endParaRPr lang="de-DE" dirty="0"/>
          </a:p>
        </p:txBody>
      </p:sp>
    </p:spTree>
    <p:extLst>
      <p:ext uri="{BB962C8B-B14F-4D97-AF65-F5344CB8AC3E}">
        <p14:creationId xmlns:p14="http://schemas.microsoft.com/office/powerpoint/2010/main" val="1665418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sz="1100" dirty="0">
                <a:solidFill>
                  <a:schemeClr val="bg1">
                    <a:lumMod val="65000"/>
                  </a:schemeClr>
                </a:solidFill>
              </a:rPr>
              <a:t>Wie gut ist unser Modell auf unbekannten Daten?</a:t>
            </a:r>
          </a:p>
          <a:p>
            <a:endParaRPr lang="de-DE" sz="1100" dirty="0">
              <a:solidFill>
                <a:schemeClr val="bg1">
                  <a:lumMod val="65000"/>
                </a:schemeClr>
              </a:solidFill>
            </a:endParaRPr>
          </a:p>
          <a:p>
            <a:endParaRPr lang="de-DE" sz="1100" dirty="0">
              <a:solidFill>
                <a:schemeClr val="bg1">
                  <a:lumMod val="65000"/>
                </a:schemeClr>
              </a:solidFil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sz="1800" dirty="0" err="1">
                <a:effectLst/>
                <a:latin typeface="Arial" panose="020B0604020202020204" pitchFamily="34" charset="0"/>
                <a:ea typeface="Calibri" panose="020F0502020204030204" pitchFamily="34" charset="0"/>
                <a:cs typeface="Times New Roman" panose="02020603050405020304" pitchFamily="18" charset="0"/>
              </a:rPr>
              <a:t>Supervised</a:t>
            </a:r>
            <a:r>
              <a:rPr lang="de-DE" sz="1800" dirty="0">
                <a:effectLst/>
                <a:latin typeface="Arial" panose="020B0604020202020204" pitchFamily="34" charset="0"/>
                <a:ea typeface="Calibri" panose="020F0502020204030204" pitchFamily="34" charset="0"/>
                <a:cs typeface="Times New Roman" panose="02020603050405020304" pitchFamily="18" charset="0"/>
              </a:rPr>
              <a:t> Learning oder Überwachtes Lernen wird häufig in Anwendungen eingesetzt, bei denen historische Daten verwendet werden, um wahrscheinliche zukünftige Ereignisse vorherzusagen.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sz="1100" dirty="0">
              <a:solidFill>
                <a:schemeClr val="bg1">
                  <a:lumMod val="65000"/>
                </a:schemeClr>
              </a:solidFill>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Eine vereinfachte Betrachtung von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Supervised</a:t>
            </a:r>
            <a:r>
              <a:rPr lang="de-DE" sz="1800" dirty="0">
                <a:effectLst/>
                <a:latin typeface="Arial" panose="020B0604020202020204" pitchFamily="34" charset="0"/>
                <a:ea typeface="Calibri" panose="020F0502020204030204" pitchFamily="34" charset="0"/>
                <a:cs typeface="Times New Roman" panose="02020603050405020304" pitchFamily="18" charset="0"/>
              </a:rPr>
              <a:t> Learning, zeigt, dass es ein Problem enthält!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Ist es richtig, die Leistung unserer Modelle allein anhand unserer Datenaufteilung zu bewerten?</a:t>
            </a:r>
            <a:endParaRPr lang="de-DE" sz="1800" b="1"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de-DE" sz="1800" dirty="0">
                <a:effectLst/>
                <a:latin typeface="Arial" panose="020B0604020202020204" pitchFamily="34" charset="0"/>
                <a:ea typeface="Calibri" panose="020F0502020204030204" pitchFamily="34" charset="0"/>
                <a:cs typeface="Times New Roman" panose="02020603050405020304" pitchFamily="18" charset="0"/>
              </a:rPr>
              <a:t>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Um dieses Problem zu lösen, werden die Daten oft aufgeteilt in 3 Sätze.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de-DE" sz="1800" dirty="0">
                <a:effectLst/>
                <a:latin typeface="Arial" panose="020B0604020202020204" pitchFamily="34" charset="0"/>
                <a:ea typeface="Calibri" panose="020F0502020204030204" pitchFamily="34" charset="0"/>
                <a:cs typeface="Times New Roman" panose="02020603050405020304" pitchFamily="18" charset="0"/>
              </a:rPr>
              <a:t>○ Trainingsdaten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de-DE" sz="1800" dirty="0">
                <a:effectLst/>
                <a:latin typeface="Arial" panose="020B0604020202020204" pitchFamily="34" charset="0"/>
                <a:ea typeface="Calibri" panose="020F0502020204030204" pitchFamily="34" charset="0"/>
                <a:cs typeface="Times New Roman" panose="02020603050405020304" pitchFamily="18" charset="0"/>
              </a:rPr>
              <a:t>■ Wird zum Trainieren der Modellparameter verwendet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de-DE" sz="1800" dirty="0">
                <a:effectLst/>
                <a:latin typeface="Arial" panose="020B0604020202020204" pitchFamily="34" charset="0"/>
                <a:ea typeface="Calibri" panose="020F0502020204030204" pitchFamily="34" charset="0"/>
                <a:cs typeface="Times New Roman" panose="02020603050405020304" pitchFamily="18" charset="0"/>
              </a:rPr>
              <a:t>○ Validierungsdaten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de-DE" sz="1800" dirty="0">
                <a:effectLst/>
                <a:latin typeface="Arial" panose="020B0604020202020204" pitchFamily="34" charset="0"/>
                <a:ea typeface="Calibri" panose="020F0502020204030204" pitchFamily="34" charset="0"/>
                <a:cs typeface="Times New Roman" panose="02020603050405020304" pitchFamily="18" charset="0"/>
              </a:rPr>
              <a:t>■ Dient zur Bestimmung der anzupassenden Modell-Hyperparameter</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de-DE" sz="1800" dirty="0">
                <a:effectLst/>
                <a:latin typeface="Arial" panose="020B0604020202020204" pitchFamily="34" charset="0"/>
                <a:ea typeface="Calibri" panose="020F0502020204030204" pitchFamily="34" charset="0"/>
                <a:cs typeface="Times New Roman" panose="02020603050405020304" pitchFamily="18" charset="0"/>
              </a:rPr>
              <a:t>○ Testdaten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de-DE" sz="1800" dirty="0">
                <a:effectLst/>
                <a:latin typeface="Arial" panose="020B0604020202020204" pitchFamily="34" charset="0"/>
                <a:ea typeface="Calibri" panose="020F0502020204030204" pitchFamily="34" charset="0"/>
                <a:cs typeface="Times New Roman" panose="02020603050405020304" pitchFamily="18" charset="0"/>
              </a:rPr>
              <a:t>■ Wird verwendet, um ein endgültiges Maß für die Leistung zu erhalten.</a:t>
            </a:r>
          </a:p>
          <a:p>
            <a:pPr marL="139700" indent="0" algn="just">
              <a:lnSpc>
                <a:spcPct val="107000"/>
              </a:lnSpc>
              <a:spcAft>
                <a:spcPts val="800"/>
              </a:spcAft>
              <a:buNone/>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Das bedeutet, dass wir nicht mehr die Modellparameter anpassen müssen, nachdem wir die Ergebnisse auf dem endgültigen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Testset</a:t>
            </a:r>
            <a:r>
              <a:rPr lang="de-DE" sz="1800" dirty="0">
                <a:effectLst/>
                <a:latin typeface="Arial" panose="020B0604020202020204" pitchFamily="34" charset="0"/>
                <a:ea typeface="Calibri" panose="020F0502020204030204" pitchFamily="34" charset="0"/>
                <a:cs typeface="Times New Roman" panose="02020603050405020304" pitchFamily="18" charset="0"/>
              </a:rPr>
              <a:t> gesehen haben!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 </a:t>
            </a:r>
            <a:r>
              <a:rPr lang="de-DE" sz="1800" b="1" dirty="0">
                <a:effectLst/>
                <a:latin typeface="Arial" panose="020B0604020202020204" pitchFamily="34" charset="0"/>
                <a:ea typeface="Calibri" panose="020F0502020204030204" pitchFamily="34" charset="0"/>
                <a:cs typeface="Times New Roman" panose="02020603050405020304" pitchFamily="18" charset="0"/>
              </a:rPr>
              <a:t>Diese letzte Maßnahme bezeichnen wir als die wahre Performance des Modells.</a:t>
            </a:r>
            <a:endParaRPr lang="de-DE" sz="1800" b="1"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sz="1100" dirty="0">
              <a:solidFill>
                <a:schemeClr val="bg1">
                  <a:lumMod val="65000"/>
                </a:schemeClr>
              </a:solidFill>
            </a:endParaRPr>
          </a:p>
          <a:p>
            <a:endParaRPr lang="de-DE" dirty="0"/>
          </a:p>
        </p:txBody>
      </p:sp>
    </p:spTree>
    <p:extLst>
      <p:ext uri="{BB962C8B-B14F-4D97-AF65-F5344CB8AC3E}">
        <p14:creationId xmlns:p14="http://schemas.microsoft.com/office/powerpoint/2010/main" val="1914702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sz="1100" dirty="0">
                <a:solidFill>
                  <a:schemeClr val="bg1">
                    <a:lumMod val="65000"/>
                  </a:schemeClr>
                </a:solidFill>
              </a:rPr>
              <a:t>Wie gut ist unser Modell auf unbekannten Daten?</a:t>
            </a:r>
          </a:p>
          <a:p>
            <a:r>
              <a:rPr lang="de-DE" sz="1100" dirty="0">
                <a:solidFill>
                  <a:schemeClr val="bg1">
                    <a:lumMod val="65000"/>
                  </a:schemeClr>
                </a:solidFill>
              </a:rPr>
              <a:t>Unsere Trainingsdaten hat es ja schon gesehen!</a:t>
            </a:r>
          </a:p>
          <a:p>
            <a:endParaRPr lang="de-DE" dirty="0"/>
          </a:p>
        </p:txBody>
      </p:sp>
    </p:spTree>
    <p:extLst>
      <p:ext uri="{BB962C8B-B14F-4D97-AF65-F5344CB8AC3E}">
        <p14:creationId xmlns:p14="http://schemas.microsoft.com/office/powerpoint/2010/main" val="3012375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bafe7e500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bafe7e500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434343"/>
              </a:buClr>
              <a:buSzPts val="2600"/>
              <a:buFont typeface="Montserrat"/>
              <a:buChar char="●"/>
            </a:pPr>
            <a:r>
              <a:rPr lang="de-DE" sz="2600" b="1" dirty="0">
                <a:solidFill>
                  <a:srgbClr val="434343"/>
                </a:solidFill>
                <a:latin typeface="Montserrat"/>
                <a:ea typeface="Montserrat"/>
                <a:cs typeface="Montserrat"/>
                <a:sym typeface="Montserrat"/>
              </a:rPr>
              <a:t>ANNs</a:t>
            </a: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Große Anzahl von Parametern (mehr als 100.000 für kleine) 28x28-Bilder</a:t>
            </a: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Durch die Verflachung des Bildes verlieren wir alle 2D-Informationen.</a:t>
            </a: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Funktioniert nur bei sehr ähnlichen und gut zentrierten Bildern</a:t>
            </a:r>
          </a:p>
          <a:p>
            <a:pPr algn="l"/>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a:p>
            <a:r>
              <a:rPr lang="de-DE" dirty="0"/>
              <a:t>Schematisch kann das Neuron in 3 große Einheiten aufgeteilt werden:</a:t>
            </a:r>
          </a:p>
          <a:p>
            <a:endParaRPr lang="de-DE" dirty="0"/>
          </a:p>
          <a:p>
            <a:pPr marL="139700" indent="0">
              <a:buNone/>
            </a:pPr>
            <a:r>
              <a:rPr lang="de-DE" dirty="0"/>
              <a:t>einem Zellkörper</a:t>
            </a:r>
          </a:p>
          <a:p>
            <a:pPr marL="139700" indent="0">
              <a:buNone/>
            </a:pPr>
            <a:r>
              <a:rPr lang="de-DE" dirty="0"/>
              <a:t>eine Reihe von Dendriten (ca. 7000) ;</a:t>
            </a:r>
          </a:p>
          <a:p>
            <a:pPr marL="139700" indent="0">
              <a:buNone/>
            </a:pPr>
            <a:r>
              <a:rPr lang="de-DE" dirty="0"/>
              <a:t>ein Axon.</a:t>
            </a:r>
          </a:p>
          <a:p>
            <a:pPr marL="139700" indent="0">
              <a:buNone/>
            </a:pPr>
            <a:endParaRPr lang="de-DE" dirty="0"/>
          </a:p>
          <a:p>
            <a:r>
              <a:rPr lang="de-DE" dirty="0"/>
              <a:t>Die Zellkörpers haben Erregungsfunktion.  Wenn die Auslösung der Erregung des Zellkörpers eine bestimmte Schwelle überschreitet, wird ein Nervenimpuls entlang des Axons, d.h. vom Zellkörper zur </a:t>
            </a:r>
            <a:r>
              <a:rPr lang="de-DE" dirty="0" err="1"/>
              <a:t>Axonspitze</a:t>
            </a:r>
            <a:r>
              <a:rPr lang="de-DE" dirty="0"/>
              <a:t>, abgegeben. Und </a:t>
            </a:r>
            <a:r>
              <a:rPr lang="de-DE" b="1" dirty="0"/>
              <a:t>Die Quantifizierung dieser Anregung erfolgt durch Frequenzmodulation</a:t>
            </a:r>
            <a:r>
              <a:rPr lang="de-DE" dirty="0"/>
              <a:t>. Je mehr das Neuron erregt wird, desto näher sind die Impulse am Axon.</a:t>
            </a:r>
          </a:p>
          <a:p>
            <a:endParaRPr lang="de-DE" dirty="0"/>
          </a:p>
          <a:p>
            <a:r>
              <a:rPr lang="de-DE" dirty="0"/>
              <a:t>Das Ende des Axons kann in Kontakt mit einem Dendriten eines anderen Neurons stehen. Die Kontaktstelle wird als Synapse bezeichnet. Es ermöglicht die Übertragung von Informationen von einem Neuron zum anderen.</a:t>
            </a:r>
          </a:p>
          <a:p>
            <a:endParaRPr lang="de-DE" dirty="0"/>
          </a:p>
        </p:txBody>
      </p:sp>
    </p:spTree>
    <p:extLst>
      <p:ext uri="{BB962C8B-B14F-4D97-AF65-F5344CB8AC3E}">
        <p14:creationId xmlns:p14="http://schemas.microsoft.com/office/powerpoint/2010/main" val="394250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bafe7e500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bafe7e500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434343"/>
              </a:buClr>
              <a:buSzPts val="2600"/>
              <a:buFont typeface="Montserrat"/>
              <a:buChar char="●"/>
            </a:pPr>
            <a:r>
              <a:rPr lang="de-DE" sz="2600" b="1" dirty="0">
                <a:solidFill>
                  <a:srgbClr val="434343"/>
                </a:solidFill>
                <a:latin typeface="Montserrat"/>
                <a:ea typeface="Montserrat"/>
                <a:cs typeface="Montserrat"/>
                <a:sym typeface="Montserrat"/>
              </a:rPr>
              <a:t>ANNs</a:t>
            </a: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Große Anzahl von Parametern (mehr als 100.000 für kleine) 28x28-Bilder</a:t>
            </a: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Durch die Verflachung des Bildes verlieren wir alle 2D-Informationen.</a:t>
            </a: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Funktioniert nur bei sehr ähnlichen und gut zentrierten Bildern</a:t>
            </a:r>
          </a:p>
          <a:p>
            <a:pPr algn="l"/>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bafe7e500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bafe7e500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https://cv-tricks.com/cnn/understand-resnet-alexnet-vgg-inception/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Idee auch hier: </a:t>
            </a:r>
          </a:p>
          <a:p>
            <a:endParaRPr lang="de-DE" dirty="0"/>
          </a:p>
          <a:p>
            <a:r>
              <a:rPr lang="de-DE" dirty="0"/>
              <a:t>Wir geben dem Neuronalen Netz zusätzliche Intuitionen über unsere Daten mit </a:t>
            </a:r>
          </a:p>
          <a:p>
            <a:r>
              <a:rPr lang="de-DE" dirty="0"/>
              <a:t>Dazu können wir einen CNN-Layer verwenden </a:t>
            </a:r>
          </a:p>
          <a:p>
            <a:r>
              <a:rPr lang="de-DE" dirty="0"/>
              <a:t>Unser Neuronales Netz kann auf der ersten Ebene lernen, Kanten zu erkennen </a:t>
            </a:r>
          </a:p>
          <a:p>
            <a:r>
              <a:rPr lang="de-DE" dirty="0"/>
              <a:t>Und diese neuen „Features“ werden dann auf höheren Ebenen weiterverarbeitet</a:t>
            </a:r>
          </a:p>
        </p:txBody>
      </p:sp>
    </p:spTree>
    <p:extLst>
      <p:ext uri="{BB962C8B-B14F-4D97-AF65-F5344CB8AC3E}">
        <p14:creationId xmlns:p14="http://schemas.microsoft.com/office/powerpoint/2010/main" val="1725889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393700" algn="l" rtl="0">
              <a:lnSpc>
                <a:spcPct val="115000"/>
              </a:lnSpc>
              <a:spcBef>
                <a:spcPts val="0"/>
              </a:spcBef>
              <a:spcAft>
                <a:spcPts val="0"/>
              </a:spcAft>
              <a:buClr>
                <a:srgbClr val="434343"/>
              </a:buClr>
              <a:buSzPts val="2600"/>
              <a:buFont typeface="Montserrat"/>
              <a:buChar char="●"/>
            </a:pPr>
            <a:r>
              <a:rPr lang="de-DE" sz="1100" dirty="0">
                <a:solidFill>
                  <a:srgbClr val="434343"/>
                </a:solidFill>
                <a:latin typeface="+mn-lt"/>
                <a:ea typeface="Montserrat"/>
                <a:cs typeface="Montserrat"/>
                <a:sym typeface="Montserrat"/>
              </a:rPr>
              <a:t>Eine Faltungsschicht wird erstellt, wenn wir mehrere Bildfilter auf die Eingabebilder anwenden.</a:t>
            </a:r>
          </a:p>
          <a:p>
            <a:pPr marL="457200" marR="0" lvl="0" indent="-393700" algn="l" rtl="0">
              <a:lnSpc>
                <a:spcPct val="115000"/>
              </a:lnSpc>
              <a:spcBef>
                <a:spcPts val="0"/>
              </a:spcBef>
              <a:spcAft>
                <a:spcPts val="0"/>
              </a:spcAft>
              <a:buClr>
                <a:srgbClr val="434343"/>
              </a:buClr>
              <a:buSzPts val="2600"/>
              <a:buFont typeface="Montserrat"/>
              <a:buChar char="●"/>
            </a:pPr>
            <a:r>
              <a:rPr lang="de-DE" sz="1100" dirty="0">
                <a:solidFill>
                  <a:srgbClr val="434343"/>
                </a:solidFill>
                <a:latin typeface="+mn-lt"/>
                <a:ea typeface="Montserrat"/>
                <a:cs typeface="Montserrat"/>
                <a:sym typeface="Montserrat"/>
              </a:rPr>
              <a:t>Die Layer wird dann trainiert, um die besten Gewichtswerte des Filters zu ermitteln.</a:t>
            </a:r>
          </a:p>
          <a:p>
            <a:endParaRPr lang="de-DE" dirty="0"/>
          </a:p>
        </p:txBody>
      </p:sp>
    </p:spTree>
    <p:extLst>
      <p:ext uri="{BB962C8B-B14F-4D97-AF65-F5344CB8AC3E}">
        <p14:creationId xmlns:p14="http://schemas.microsoft.com/office/powerpoint/2010/main" val="3966153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bafe7e500_0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bafe7e500_0_1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DE" dirty="0"/>
          </a:p>
          <a:p>
            <a:pPr algn="l"/>
            <a:r>
              <a:rPr lang="de-DE" b="1" i="0" dirty="0">
                <a:solidFill>
                  <a:srgbClr val="303030"/>
                </a:solidFill>
                <a:effectLst/>
                <a:latin typeface="Fira Sans"/>
              </a:rPr>
              <a:t>Die Arbeitsweise am Beispiel der Bilderkennung</a:t>
            </a:r>
          </a:p>
          <a:p>
            <a:pPr algn="l"/>
            <a:endParaRPr lang="de-DE" b="1" i="0" dirty="0">
              <a:solidFill>
                <a:srgbClr val="303030"/>
              </a:solidFill>
              <a:effectLst/>
              <a:latin typeface="Fira Sans"/>
            </a:endParaRPr>
          </a:p>
          <a:p>
            <a:pPr marL="0" lvl="0" indent="0" algn="l" rtl="0">
              <a:spcBef>
                <a:spcPts val="0"/>
              </a:spcBef>
              <a:spcAft>
                <a:spcPts val="0"/>
              </a:spcAft>
              <a:buNone/>
            </a:pPr>
            <a:r>
              <a:rPr lang="de-DE" dirty="0"/>
              <a:t>Der Computer hat keine Ahnung über die Farbe eines Bilder. "weiß", „ Rot“ „Blau“ weißt er nicht. Er weiß nur, dass es jetzt 3 Kanäle mit unterschiedlicher    Intensität gibt.</a:t>
            </a:r>
          </a:p>
          <a:p>
            <a:pPr marL="0" lvl="0" indent="0" algn="l" rtl="0">
              <a:spcBef>
                <a:spcPts val="0"/>
              </a:spcBef>
              <a:spcAft>
                <a:spcPts val="0"/>
              </a:spcAft>
              <a:buNone/>
            </a:pPr>
            <a:r>
              <a:rPr lang="de-DE" dirty="0"/>
              <a:t>Wenn unser Bild ein RGB ist, dann sind die Dimensionen 6 X 6 X 3, wobei 3    die Anzahl der Farbkanäle angibt. Um die Merkmale in RGB-Bildern zu erkennen, verwenden wir Filter mit 3 Dimensionen, wobei die dritte Dimension immer gleich der Anzahl der Kanäle ist.</a:t>
            </a:r>
          </a:p>
          <a:p>
            <a:pPr algn="l"/>
            <a:endParaRPr lang="de-DE" b="1" i="0" dirty="0">
              <a:solidFill>
                <a:srgbClr val="303030"/>
              </a:solidFill>
              <a:effectLst/>
              <a:latin typeface="Fira Sans"/>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b="1" dirty="0"/>
              <a:t>In Computer-Vision-Anwendungen</a:t>
            </a:r>
            <a:r>
              <a:rPr lang="de-DE" dirty="0"/>
              <a:t>, bei denen die Eingabe </a:t>
            </a:r>
            <a:r>
              <a:rPr lang="de-DE" b="1" dirty="0"/>
              <a:t>ein Bild </a:t>
            </a:r>
            <a:r>
              <a:rPr lang="de-DE" dirty="0"/>
              <a:t>ist, wird ein </a:t>
            </a:r>
            <a:r>
              <a:rPr lang="de-DE" b="1" i="0" dirty="0">
                <a:solidFill>
                  <a:srgbClr val="4D5156"/>
                </a:solidFill>
                <a:effectLst/>
                <a:latin typeface="arial" panose="020B0604020202020204" pitchFamily="34" charset="0"/>
              </a:rPr>
              <a:t>Convolutional Neural Network </a:t>
            </a:r>
            <a:r>
              <a:rPr lang="de-DE" dirty="0"/>
              <a:t>verwendet, da die regulären </a:t>
            </a:r>
            <a:r>
              <a:rPr lang="de-DE" b="1" dirty="0"/>
              <a:t>Künstliches neuronales Netz</a:t>
            </a:r>
            <a:r>
              <a:rPr lang="de-DE" dirty="0"/>
              <a:t>  nicht gut funktionieren. </a:t>
            </a:r>
            <a:r>
              <a:rPr lang="de-DE" b="1" dirty="0"/>
              <a:t>Das liegt daran, dass, wenn jedes Pixel des Bildes eine Eingabe ist, die Anzahl der Parameter exponentiell zunimmt, wenn wir weitere Schichten hinzufügen</a:t>
            </a:r>
            <a:r>
              <a:rPr lang="de-DE" dirty="0"/>
              <a:t>.</a:t>
            </a:r>
          </a:p>
          <a:p>
            <a:pPr marL="139700" indent="0" algn="l">
              <a:buNone/>
            </a:pPr>
            <a:endParaRPr lang="de-DE" b="1" i="0" dirty="0">
              <a:solidFill>
                <a:srgbClr val="303030"/>
              </a:solidFill>
              <a:effectLst/>
              <a:latin typeface="Fira Sans"/>
            </a:endParaRPr>
          </a:p>
        </p:txBody>
      </p:sp>
    </p:spTree>
    <p:extLst>
      <p:ext uri="{BB962C8B-B14F-4D97-AF65-F5344CB8AC3E}">
        <p14:creationId xmlns:p14="http://schemas.microsoft.com/office/powerpoint/2010/main" val="4076186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buNone/>
            </a:pPr>
            <a:endParaRPr lang="de-DE"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sz="1400" b="1" i="0" dirty="0">
                <a:solidFill>
                  <a:srgbClr val="212529"/>
                </a:solidFill>
                <a:effectLst/>
                <a:latin typeface="NanumGothicCoding"/>
              </a:rPr>
              <a:t>Was is Konvolution?</a:t>
            </a:r>
            <a:endParaRPr lang="de-DE" b="1" dirty="0"/>
          </a:p>
          <a:p>
            <a:pPr marL="139700" indent="0">
              <a:buNone/>
            </a:pPr>
            <a:endParaRPr lang="de-DE" b="1"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Nehmen wir ein Beispiel, bei dem wir ein Dreikanalbild mit einer Größe von 1 Megapixel (1000 Höhe x 1000 Breite) verwenden, dann hat unsere Eingabe 1000 x 1000 x 3 (3 Millionen) Merkmale. Wenn wir eine vollständig verbundene versteckte Schicht mit 1000 versteckten Einheiten verwenden, dann hat die Gewichtsmatrix 3 Milliarden (3 Millionen X 1000) Parameter. Das reguläre neuronale Netzwerk ist also für die Bildklassifizierung nicht skalierbar, da die Verarbeitung einer so großen Eingabe sehr rechenintensiv und nicht machbar ist. Eine weitere Herausforderung ist, dass eine große Anzahl von Parametern zu einer Überanpassung führen kann. Bei Bildern scheint es jedoch wenig Korrelation zwischen zwei nahen beieinander liegenden einzelnen Pixeln zu geben. Dies führt zu der Idee der Faltung.</a:t>
            </a: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endParaRPr lang="de-DE" b="1" dirty="0"/>
          </a:p>
          <a:p>
            <a:pPr marL="139700" indent="0">
              <a:buNone/>
            </a:pPr>
            <a:r>
              <a:rPr lang="de-DE" b="1" dirty="0"/>
              <a:t>1.Schrumpfende Leistung</a:t>
            </a:r>
          </a:p>
          <a:p>
            <a:pPr marL="139700" indent="0">
              <a:buNone/>
            </a:pPr>
            <a:endParaRPr lang="de-DE" b="1" dirty="0"/>
          </a:p>
          <a:p>
            <a:pPr marL="139700" indent="0">
              <a:buNone/>
            </a:pPr>
            <a:r>
              <a:rPr lang="de-DE" dirty="0"/>
              <a:t>Eine der großen Herausforderungen beim Falten ist, dass </a:t>
            </a:r>
            <a:r>
              <a:rPr lang="de-DE" b="1" dirty="0"/>
              <a:t>unser Bild kontinuierlich schrumpft</a:t>
            </a:r>
            <a:r>
              <a:rPr lang="de-DE" dirty="0"/>
              <a:t>, wenn wir </a:t>
            </a:r>
            <a:r>
              <a:rPr lang="de-DE" b="1" dirty="0"/>
              <a:t>Faltungsoperationen</a:t>
            </a:r>
            <a:r>
              <a:rPr lang="de-DE" dirty="0"/>
              <a:t> in mehreren Schichten durchführen. Angenommen, wir haben 100 versteckte Schichten in unserem tiefen neuronalen Netzwerk und führen in jeder Schicht eine Faltungsoperation durch, dann schrumpft unsere Bildgröße nach jeder Faltungsschicht ein wenig.</a:t>
            </a:r>
          </a:p>
          <a:p>
            <a:pPr marL="139700" indent="0">
              <a:buNone/>
            </a:pPr>
            <a:r>
              <a:rPr lang="de-DE" sz="1200" b="1" dirty="0"/>
              <a:t>2. Datenverluste in den Bildecken</a:t>
            </a:r>
          </a:p>
          <a:p>
            <a:pPr marL="139700" indent="0">
              <a:buNone/>
            </a:pPr>
            <a:r>
              <a:rPr lang="de-DE" dirty="0"/>
              <a:t>Der zweite Nachteil ist, dass die Pixel aus den Ecken des Bildes nur in wenigen Ausgaben verwendet werden, während die Pixel aus dem mittleren Bereich mehr beitragen, so dass wir Daten aus den Ecken unseres Originalbildes verlieren. Zum Beispiel ist das obere linke </a:t>
            </a:r>
            <a:r>
              <a:rPr lang="de-DE" dirty="0" err="1"/>
              <a:t>Eckpixel</a:t>
            </a:r>
            <a:r>
              <a:rPr lang="de-DE" dirty="0"/>
              <a:t> nur an einer Ausgabe beteiligt, aber das mittlere Pixel trägt zu mindestens 9 Ausgaben bei.</a:t>
            </a:r>
          </a:p>
          <a:p>
            <a:pPr marL="139700" indent="0">
              <a:buNone/>
            </a:pPr>
            <a:endParaRPr lang="de-DE" dirty="0"/>
          </a:p>
          <a:p>
            <a:pPr marL="139700" indent="0">
              <a:buNone/>
            </a:pPr>
            <a:r>
              <a:rPr lang="de-DE" b="1" dirty="0"/>
              <a:t>Problem </a:t>
            </a:r>
            <a:r>
              <a:rPr lang="de-DE" b="1" dirty="0" err="1"/>
              <a:t>Klösung</a:t>
            </a:r>
            <a:r>
              <a:rPr lang="de-DE" b="1" dirty="0"/>
              <a:t>:</a:t>
            </a:r>
          </a:p>
          <a:p>
            <a:pPr marL="139700" indent="0">
              <a:buNone/>
            </a:pPr>
            <a:r>
              <a:rPr lang="de-DE" dirty="0"/>
              <a:t>Padding (Auffüllen)</a:t>
            </a:r>
          </a:p>
          <a:p>
            <a:pPr marL="139700" indent="0">
              <a:buNone/>
            </a:pPr>
            <a:r>
              <a:rPr lang="de-DE" dirty="0"/>
              <a:t>Um das Problem der schrumpfenden Ausgabe und des Datenverlusts an den Bildecken zu lösen, wird das Bild mit zusätzlichen Rändern aus Nullen aufgefüllt, dem sogenannten Zero Padding. Die Größe des Null-Paddings ist ein Hyperparameter. Damit können wir die räumliche Größe des Ausgabebildes steuern. </a:t>
            </a:r>
          </a:p>
          <a:p>
            <a:pPr marL="139700" indent="0">
              <a:buNone/>
            </a:pPr>
            <a:endParaRPr lang="de-DE" dirty="0"/>
          </a:p>
          <a:p>
            <a:pPr marL="139700" indent="0">
              <a:buNone/>
            </a:pPr>
            <a:endParaRPr lang="de-DE" dirty="0"/>
          </a:p>
          <a:p>
            <a:pPr marL="139700" indent="0">
              <a:buNone/>
            </a:pPr>
            <a:endParaRPr lang="de-DE" dirty="0"/>
          </a:p>
        </p:txBody>
      </p:sp>
    </p:spTree>
    <p:extLst>
      <p:ext uri="{BB962C8B-B14F-4D97-AF65-F5344CB8AC3E}">
        <p14:creationId xmlns:p14="http://schemas.microsoft.com/office/powerpoint/2010/main" val="2697850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de-DE" b="0" i="0" dirty="0">
              <a:solidFill>
                <a:srgbClr val="000A12"/>
              </a:solidFill>
              <a:effectLst/>
              <a:latin typeface="+mn-lt"/>
            </a:endParaRPr>
          </a:p>
          <a:p>
            <a:pPr marL="457200" marR="0" lvl="0" indent="-406400" algn="l" rtl="0">
              <a:lnSpc>
                <a:spcPct val="115000"/>
              </a:lnSpc>
              <a:spcBef>
                <a:spcPts val="0"/>
              </a:spcBef>
              <a:spcAft>
                <a:spcPts val="0"/>
              </a:spcAft>
              <a:buClr>
                <a:srgbClr val="434343"/>
              </a:buClr>
              <a:buSzPts val="2800"/>
              <a:buFont typeface="Montserrat"/>
              <a:buChar char="●"/>
            </a:pPr>
            <a:r>
              <a:rPr lang="de-DE" sz="1100" dirty="0">
                <a:solidFill>
                  <a:srgbClr val="434343"/>
                </a:solidFill>
                <a:latin typeface="Montserrat"/>
                <a:ea typeface="Montserrat"/>
                <a:cs typeface="Montserrat"/>
                <a:sym typeface="Montserrat"/>
              </a:rPr>
              <a:t>Im Kontext von CNNs werden diese "Filter" </a:t>
            </a:r>
            <a:r>
              <a:rPr lang="de-DE" sz="1100" b="1" dirty="0">
                <a:solidFill>
                  <a:srgbClr val="434343"/>
                </a:solidFill>
                <a:latin typeface="Montserrat"/>
                <a:ea typeface="Montserrat"/>
                <a:cs typeface="Montserrat"/>
                <a:sym typeface="Montserrat"/>
              </a:rPr>
              <a:t>Faltungskerne</a:t>
            </a:r>
            <a:r>
              <a:rPr lang="de-DE" sz="1100" dirty="0">
                <a:solidFill>
                  <a:srgbClr val="434343"/>
                </a:solidFill>
                <a:latin typeface="Montserrat"/>
                <a:ea typeface="Montserrat"/>
                <a:cs typeface="Montserrat"/>
                <a:sym typeface="Montserrat"/>
              </a:rPr>
              <a:t> genannt.</a:t>
            </a:r>
          </a:p>
          <a:p>
            <a:pPr marL="50800" marR="0" lvl="0" indent="0" algn="l" rtl="0">
              <a:lnSpc>
                <a:spcPct val="115000"/>
              </a:lnSpc>
              <a:spcBef>
                <a:spcPts val="0"/>
              </a:spcBef>
              <a:spcAft>
                <a:spcPts val="0"/>
              </a:spcAft>
              <a:buClr>
                <a:srgbClr val="434343"/>
              </a:buClr>
              <a:buSzPts val="2800"/>
              <a:buNone/>
            </a:pPr>
            <a:endParaRPr lang="de-DE" sz="1100" dirty="0">
              <a:solidFill>
                <a:srgbClr val="434343"/>
              </a:solidFill>
              <a:latin typeface="Montserrat"/>
              <a:ea typeface="Montserrat"/>
              <a:cs typeface="Montserrat"/>
              <a:sym typeface="Montserrat"/>
            </a:endParaRPr>
          </a:p>
          <a:p>
            <a:pPr marL="457200" marR="0" lvl="0" indent="-406400" algn="l" rtl="0">
              <a:lnSpc>
                <a:spcPct val="115000"/>
              </a:lnSpc>
              <a:spcBef>
                <a:spcPts val="0"/>
              </a:spcBef>
              <a:spcAft>
                <a:spcPts val="0"/>
              </a:spcAft>
              <a:buClr>
                <a:srgbClr val="434343"/>
              </a:buClr>
              <a:buSzPts val="2800"/>
              <a:buFont typeface="Montserrat"/>
              <a:buChar char="●"/>
            </a:pPr>
            <a:r>
              <a:rPr lang="de-DE" sz="1100" dirty="0">
                <a:solidFill>
                  <a:srgbClr val="434343"/>
                </a:solidFill>
                <a:latin typeface="Montserrat"/>
                <a:ea typeface="Montserrat"/>
                <a:cs typeface="Montserrat"/>
                <a:sym typeface="Montserrat"/>
              </a:rPr>
              <a:t>Der Prozess, bei dem sie über ein Bild gelegt werden, wird als </a:t>
            </a:r>
            <a:r>
              <a:rPr lang="de-DE" sz="1100" b="1" u="sng" dirty="0">
                <a:solidFill>
                  <a:srgbClr val="434343"/>
                </a:solidFill>
                <a:latin typeface="Montserrat"/>
                <a:ea typeface="Montserrat"/>
                <a:cs typeface="Montserrat"/>
                <a:sym typeface="Montserrat"/>
              </a:rPr>
              <a:t>Faltung</a:t>
            </a:r>
            <a:r>
              <a:rPr lang="de-DE" sz="1100" dirty="0">
                <a:solidFill>
                  <a:srgbClr val="434343"/>
                </a:solidFill>
                <a:latin typeface="Montserrat"/>
                <a:ea typeface="Montserrat"/>
                <a:cs typeface="Montserrat"/>
                <a:sym typeface="Montserrat"/>
              </a:rPr>
              <a:t> bezeichne</a:t>
            </a:r>
            <a:endParaRPr lang="de-DE"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b="0" i="0" dirty="0">
              <a:solidFill>
                <a:srgbClr val="000A12"/>
              </a:solidFill>
              <a:effectLst/>
              <a:latin typeface="+mn-l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de-DE" b="0" i="0" dirty="0">
              <a:solidFill>
                <a:srgbClr val="000A12"/>
              </a:solidFill>
              <a:effectLst/>
              <a:latin typeface="+mn-l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b="0" i="0" dirty="0">
                <a:solidFill>
                  <a:srgbClr val="000A12"/>
                </a:solidFill>
                <a:effectLst/>
                <a:latin typeface="+mn-lt"/>
              </a:rPr>
              <a:t>In der </a:t>
            </a:r>
            <a:r>
              <a:rPr lang="de-DE" b="1" i="0" dirty="0">
                <a:solidFill>
                  <a:srgbClr val="000A12"/>
                </a:solidFill>
                <a:effectLst/>
                <a:latin typeface="+mn-lt"/>
              </a:rPr>
              <a:t>ersten Ebene eines </a:t>
            </a:r>
            <a:r>
              <a:rPr lang="de-DE" b="1" i="1" dirty="0">
                <a:solidFill>
                  <a:schemeClr val="accent2">
                    <a:lumMod val="90000"/>
                    <a:lumOff val="10000"/>
                  </a:schemeClr>
                </a:solidFill>
                <a:effectLst/>
                <a:latin typeface="+mn-lt"/>
              </a:rPr>
              <a:t>Convolutional Neural Networks </a:t>
            </a:r>
            <a:r>
              <a:rPr lang="de-DE" b="0" i="0" dirty="0">
                <a:solidFill>
                  <a:srgbClr val="000A12"/>
                </a:solidFill>
                <a:effectLst/>
                <a:latin typeface="+mn-lt"/>
              </a:rPr>
              <a:t>wird meistens ein </a:t>
            </a:r>
            <a:r>
              <a:rPr lang="de-DE" b="1" i="0" dirty="0">
                <a:solidFill>
                  <a:srgbClr val="000A12"/>
                </a:solidFill>
                <a:effectLst/>
                <a:latin typeface="+mn-lt"/>
              </a:rPr>
              <a:t>Convolutional Layer</a:t>
            </a:r>
            <a:r>
              <a:rPr lang="de-DE" b="0" i="0" dirty="0">
                <a:solidFill>
                  <a:srgbClr val="000A12"/>
                </a:solidFill>
                <a:effectLst/>
                <a:latin typeface="+mn-lt"/>
              </a:rPr>
              <a:t> mit 32 oder 16 Filtern verwendet, deren gefalteter Output entsprechend jeweils eine neue Matrix ist.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de-DE" b="0" i="0" dirty="0">
              <a:solidFill>
                <a:srgbClr val="000A12"/>
              </a:solidFill>
              <a:effectLst/>
              <a:latin typeface="+mn-l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b="0" i="0" dirty="0">
                <a:solidFill>
                  <a:srgbClr val="000A12"/>
                </a:solidFill>
                <a:effectLst/>
                <a:latin typeface="+mn-lt"/>
              </a:rPr>
              <a:t>Diesem ersten Layer folgt meistens ein zweiter, gleich aufgebauter Convolutional Layer, der als Input die neuen Matrizen aus der Faltung des ersten Layer verwendet.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b="0" i="0" dirty="0">
              <a:solidFill>
                <a:srgbClr val="000A12"/>
              </a:solidFill>
              <a:effectLst/>
              <a:latin typeface="+mn-l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b="1" i="0" dirty="0">
                <a:solidFill>
                  <a:srgbClr val="000A12"/>
                </a:solidFill>
                <a:effectLst/>
                <a:latin typeface="+mn-lt"/>
              </a:rPr>
              <a:t>Danach folgt ein Pooling Layer</a:t>
            </a:r>
            <a:r>
              <a:rPr lang="de-DE" b="0" i="0" dirty="0">
                <a:solidFill>
                  <a:srgbClr val="000A12"/>
                </a:solidFill>
                <a:effectLst/>
                <a:latin typeface="+mn-lt"/>
              </a:rPr>
              <a:t>.</a:t>
            </a:r>
          </a:p>
          <a:p>
            <a:endParaRPr lang="de-DE" dirty="0"/>
          </a:p>
          <a:p>
            <a:r>
              <a:rPr lang="de-DE" dirty="0"/>
              <a:t>Aber bevor wir über </a:t>
            </a:r>
            <a:r>
              <a:rPr lang="de-DE" b="1" i="0" dirty="0">
                <a:solidFill>
                  <a:srgbClr val="000A12"/>
                </a:solidFill>
                <a:effectLst/>
                <a:latin typeface="+mn-lt"/>
              </a:rPr>
              <a:t>Pooling Layer diskutieren, lassen sie mich über 2 wichtigste dinge sprechen. Die sind </a:t>
            </a:r>
            <a:r>
              <a:rPr lang="de-DE" b="1" i="0" dirty="0" err="1">
                <a:solidFill>
                  <a:srgbClr val="000A12"/>
                </a:solidFill>
                <a:effectLst/>
                <a:latin typeface="+mn-lt"/>
              </a:rPr>
              <a:t>Stride</a:t>
            </a:r>
            <a:r>
              <a:rPr lang="de-DE" b="1" i="0" dirty="0">
                <a:solidFill>
                  <a:srgbClr val="000A12"/>
                </a:solidFill>
                <a:effectLst/>
                <a:latin typeface="+mn-lt"/>
              </a:rPr>
              <a:t> und </a:t>
            </a:r>
            <a:r>
              <a:rPr lang="de-DE" b="1" i="0" dirty="0" err="1">
                <a:solidFill>
                  <a:srgbClr val="000A12"/>
                </a:solidFill>
                <a:effectLst/>
                <a:latin typeface="+mn-lt"/>
              </a:rPr>
              <a:t>Pading</a:t>
            </a:r>
            <a:endParaRPr lang="de-DE" dirty="0"/>
          </a:p>
        </p:txBody>
      </p:sp>
    </p:spTree>
    <p:extLst>
      <p:ext uri="{BB962C8B-B14F-4D97-AF65-F5344CB8AC3E}">
        <p14:creationId xmlns:p14="http://schemas.microsoft.com/office/powerpoint/2010/main" val="2967081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algn="l" fontAlgn="base"/>
            <a:r>
              <a:rPr lang="de-DE" b="0" i="0" dirty="0">
                <a:solidFill>
                  <a:srgbClr val="000A12"/>
                </a:solidFill>
                <a:effectLst/>
                <a:latin typeface="open sans" panose="020B0606030504020204" pitchFamily="34" charset="0"/>
              </a:rPr>
              <a:t>Der Matrix-Input wird zunächst von einer festgelegten Anzahl von sogenannten </a:t>
            </a:r>
            <a:r>
              <a:rPr lang="de-DE" b="1" i="1" dirty="0">
                <a:solidFill>
                  <a:srgbClr val="000A12"/>
                </a:solidFill>
                <a:effectLst/>
                <a:latin typeface="inherit"/>
              </a:rPr>
              <a:t>Filtern</a:t>
            </a:r>
            <a:r>
              <a:rPr lang="de-DE" b="0" i="0" dirty="0">
                <a:solidFill>
                  <a:srgbClr val="000A12"/>
                </a:solidFill>
                <a:effectLst/>
                <a:latin typeface="open sans" panose="020B0606030504020204" pitchFamily="34" charset="0"/>
              </a:rPr>
              <a:t> analysiert, die eine feste Pixelgröße (</a:t>
            </a:r>
            <a:r>
              <a:rPr lang="de-DE" b="1" i="1" dirty="0">
                <a:solidFill>
                  <a:srgbClr val="000A12"/>
                </a:solidFill>
                <a:effectLst/>
                <a:latin typeface="inherit"/>
              </a:rPr>
              <a:t>Kernel-Size</a:t>
            </a:r>
            <a:r>
              <a:rPr lang="de-DE" b="0" i="0" dirty="0">
                <a:solidFill>
                  <a:srgbClr val="000A12"/>
                </a:solidFill>
                <a:effectLst/>
                <a:latin typeface="open sans" panose="020B0606030504020204" pitchFamily="34" charset="0"/>
              </a:rPr>
              <a:t>) haben (z.B. 2 x 2 oder 3 x 3), und die dann wie ein Fenster mit einer konstanten Schrittweite über die Pixel-Matrix des Inputs scannen. </a:t>
            </a:r>
          </a:p>
          <a:p>
            <a:endParaRPr lang="de-DE" dirty="0"/>
          </a:p>
          <a:p>
            <a:endParaRPr lang="de-DE" dirty="0"/>
          </a:p>
          <a:p>
            <a:pPr marL="139700" indent="0">
              <a:buNone/>
            </a:pPr>
            <a:endParaRPr lang="de-DE" dirty="0"/>
          </a:p>
          <a:p>
            <a:pPr marL="139700" indent="0">
              <a:buNone/>
            </a:pPr>
            <a:r>
              <a:rPr lang="de-DE" b="1" dirty="0"/>
              <a:t>Problem </a:t>
            </a:r>
            <a:r>
              <a:rPr lang="de-DE" b="1" dirty="0" err="1"/>
              <a:t>Klösung</a:t>
            </a:r>
            <a:r>
              <a:rPr lang="de-DE" b="1" dirty="0"/>
              <a:t>:</a:t>
            </a:r>
          </a:p>
          <a:p>
            <a:pPr marL="139700" indent="0">
              <a:buNone/>
            </a:pPr>
            <a:r>
              <a:rPr lang="de-DE" dirty="0"/>
              <a:t>Padding (Auffüllen)</a:t>
            </a:r>
          </a:p>
          <a:p>
            <a:pPr marL="139700" indent="0">
              <a:buNone/>
            </a:pPr>
            <a:r>
              <a:rPr lang="de-DE" dirty="0"/>
              <a:t>Um das Problem der schrumpfenden Ausgabe und des Datenverlusts an den Bildecken zu lösen, wird das Bild mit zusätzlichen Rändern aus Nullen aufgefüllt, dem sogenannten Zero Padding. Die Größe des Null-Paddings ist ein Hyperparameter. Damit können wir die räumliche Größe des Ausgabebildes steuern. </a:t>
            </a:r>
          </a:p>
          <a:p>
            <a:pPr marL="139700" indent="0">
              <a:buNone/>
            </a:pPr>
            <a:endParaRPr lang="de-DE" dirty="0"/>
          </a:p>
          <a:p>
            <a:endParaRPr lang="de-DE" dirty="0"/>
          </a:p>
        </p:txBody>
      </p:sp>
    </p:spTree>
    <p:extLst>
      <p:ext uri="{BB962C8B-B14F-4D97-AF65-F5344CB8AC3E}">
        <p14:creationId xmlns:p14="http://schemas.microsoft.com/office/powerpoint/2010/main" val="2208211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bafe7e500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bafe7e50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DE" dirty="0"/>
          </a:p>
          <a:p>
            <a:pPr marL="139700" indent="0">
              <a:buNone/>
            </a:pPr>
            <a:r>
              <a:rPr lang="de-DE" b="1" dirty="0"/>
              <a:t>1.Schrumpfende Leistung</a:t>
            </a:r>
          </a:p>
          <a:p>
            <a:pPr marL="139700" indent="0">
              <a:buNone/>
            </a:pPr>
            <a:endParaRPr lang="de-DE" b="1" dirty="0"/>
          </a:p>
          <a:p>
            <a:pPr marL="139700" indent="0">
              <a:buNone/>
            </a:pPr>
            <a:r>
              <a:rPr lang="de-DE" dirty="0"/>
              <a:t>Eine der großen Herausforderungen beim Falten ist, dass </a:t>
            </a:r>
            <a:r>
              <a:rPr lang="de-DE" b="1" dirty="0"/>
              <a:t>unser Bild kontinuierlich schrumpft</a:t>
            </a:r>
            <a:r>
              <a:rPr lang="de-DE" dirty="0"/>
              <a:t>, wenn wir </a:t>
            </a:r>
            <a:r>
              <a:rPr lang="de-DE" b="1" dirty="0"/>
              <a:t>Faltungsoperationen</a:t>
            </a:r>
            <a:r>
              <a:rPr lang="de-DE" dirty="0"/>
              <a:t> in mehreren Schichten durchführen. Angenommen, wir haben 100 versteckte Schichten in unserem tiefen neuronalen Netzwerk und führen in jeder Schicht eine Faltungsoperation durch, dann schrumpft unsere Bildgröße nach jeder Faltungsschicht ein wenig.</a:t>
            </a:r>
          </a:p>
          <a:p>
            <a:pPr marL="139700" indent="0">
              <a:buNone/>
            </a:pPr>
            <a:endParaRPr lang="de-DE" dirty="0"/>
          </a:p>
          <a:p>
            <a:pPr marL="139700" indent="0">
              <a:buNone/>
            </a:pPr>
            <a:r>
              <a:rPr lang="de-DE" sz="1200" b="1" dirty="0"/>
              <a:t>2. Datenverluste in den Bildecken</a:t>
            </a:r>
          </a:p>
          <a:p>
            <a:pPr marL="139700" indent="0">
              <a:buNone/>
            </a:pPr>
            <a:r>
              <a:rPr lang="de-DE" dirty="0"/>
              <a:t>Der zweite Nachteil ist, dass die Pixel aus den Ecken des Bildes nur in wenigen Ausgaben verwendet werden, während die Pixel aus dem mittleren Bereich mehr beitragen, so dass wir Daten aus den Ecken unseres Originalbildes verlieren. Zum Beispiel ist das obere linke </a:t>
            </a:r>
            <a:r>
              <a:rPr lang="de-DE" dirty="0" err="1"/>
              <a:t>Eckpixel</a:t>
            </a:r>
            <a:r>
              <a:rPr lang="de-DE" dirty="0"/>
              <a:t> nur an einer Ausgabe beteiligt, aber das mittlere Pixel trägt zu mindestens 9 Ausgaben bei.</a:t>
            </a:r>
          </a:p>
          <a:p>
            <a:pPr marL="0" lvl="0" indent="0" algn="l" rtl="0">
              <a:spcBef>
                <a:spcPts val="0"/>
              </a:spcBef>
              <a:spcAft>
                <a:spcPts val="0"/>
              </a:spcAft>
              <a:buNone/>
            </a:pPr>
            <a:endParaRPr lang="de-DE" dirty="0"/>
          </a:p>
          <a:p>
            <a:pPr marL="171450" lvl="0" indent="-171450" algn="l" rtl="0">
              <a:spcBef>
                <a:spcPts val="0"/>
              </a:spcBef>
              <a:spcAft>
                <a:spcPts val="0"/>
              </a:spcAft>
              <a:buFont typeface="Arial" panose="020B0604020202020204" pitchFamily="34" charset="0"/>
              <a:buChar char="•"/>
            </a:pPr>
            <a:r>
              <a:rPr lang="de-DE" b="1" dirty="0"/>
              <a:t>Padding:</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Hinzufügen eines Randes aus Nullen.</a:t>
            </a:r>
          </a:p>
          <a:p>
            <a:pPr marL="0" lvl="0" indent="0" algn="l" rtl="0">
              <a:spcBef>
                <a:spcPts val="0"/>
              </a:spcBef>
              <a:spcAft>
                <a:spcPts val="0"/>
              </a:spcAft>
              <a:buNone/>
            </a:pPr>
            <a:r>
              <a:rPr lang="de-DE" dirty="0"/>
              <a:t>Beibehalten der Größe</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b="1" dirty="0"/>
              <a:t>Problem mit einfachen Faltungsschichten.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Bei einem (8 x 8)-Bild und einem (3 x 3)-Filter hätte die nach der Faltungsoperation Ausgabe beispielsweise die Größe (6 x 6). Das </a:t>
            </a:r>
          </a:p>
          <a:p>
            <a:pPr marL="0" lvl="0" indent="0" algn="l" rtl="0">
              <a:spcBef>
                <a:spcPts val="0"/>
              </a:spcBef>
              <a:spcAft>
                <a:spcPts val="0"/>
              </a:spcAft>
              <a:buNone/>
            </a:pPr>
            <a:r>
              <a:rPr lang="de-DE" dirty="0"/>
              <a:t>Bild verkleinert sich also jedes Mal, wenn eine Faltungsoperation durchgeführt wird. Dies stellt eine Obergrenze für die Anzahl der Durchläufe einer solchen Operation dar, bevor das Bild auf Null verkleinert, was uns daran hindert, tiefere Netzwerke aufzubauen.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Außerdem werden die Pixel in den Ecken und an den Rändern viel weniger genutzt als die in der Mitte. Im Allgemeinen werden die Pixel in der Mitte häufiger verwendet als die Pixel an den Ecken und Kanten. Folglich bleiben die Informationen an den Rändern von Bildern nicht so gut erhalten wie die Informationen in der Mitte.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Eine Möglichkeit, mit diesem Problem umzugehen, besteht darin, dem Bild Werte zuzuweisen, und die häufigste Wahl ist der Nullwert für eine Art Zwischenwert.</a:t>
            </a:r>
          </a:p>
          <a:p>
            <a:pPr marL="0" lvl="0" indent="0" algn="l" rtl="0">
              <a:spcBef>
                <a:spcPts val="0"/>
              </a:spcBef>
              <a:spcAft>
                <a:spcPts val="0"/>
              </a:spcAft>
              <a:buNone/>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b="1" dirty="0"/>
              <a:t>Das nennt man Padding</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Und das erlaubt uns, keine Informationen entlang der Grenzen zu verlieren. </a:t>
            </a:r>
          </a:p>
          <a:p>
            <a:pPr marL="0" lvl="0" indent="0" algn="l" rtl="0">
              <a:spcBef>
                <a:spcPts val="0"/>
              </a:spcBef>
              <a:spcAft>
                <a:spcPts val="0"/>
              </a:spcAft>
              <a:buNone/>
            </a:pPr>
            <a:r>
              <a:rPr lang="de-DE" dirty="0"/>
              <a:t>Es hilft uns auch, die Größe des Bildes zu erhalten.</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b="1" dirty="0"/>
              <a:t>Eine Möglichkeit</a:t>
            </a:r>
            <a:r>
              <a:rPr lang="de-DE" dirty="0"/>
              <a:t>, mit diesem Problem umzugehen, besteht darin, dem Bild Werte zuzuweisen, und die häufigste Wahl ist der Nullwert für eine Art Zwischenwert.</a:t>
            </a:r>
          </a:p>
          <a:p>
            <a:pPr marL="0" lvl="0" indent="0" algn="l" rtl="0">
              <a:spcBef>
                <a:spcPts val="0"/>
              </a:spcBef>
              <a:spcAft>
                <a:spcPts val="0"/>
              </a:spcAft>
              <a:buNone/>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b="1" dirty="0"/>
              <a:t>Das nennt man Padding</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Und das erlaubt uns, keine Informationen entlang der Grenzen zu verlieren. </a:t>
            </a:r>
          </a:p>
          <a:p>
            <a:pPr marL="0" lvl="0" indent="0" algn="l" rtl="0">
              <a:spcBef>
                <a:spcPts val="0"/>
              </a:spcBef>
              <a:spcAft>
                <a:spcPts val="0"/>
              </a:spcAft>
              <a:buNone/>
            </a:pPr>
            <a:r>
              <a:rPr lang="de-DE" dirty="0"/>
              <a:t>Es hilft uns auch, die Größe des Bildes zu erhalten.</a:t>
            </a:r>
          </a:p>
          <a:p>
            <a:pPr marL="0" lvl="0" indent="0" algn="l" rtl="0">
              <a:spcBef>
                <a:spcPts val="0"/>
              </a:spcBef>
              <a:spcAft>
                <a:spcPts val="0"/>
              </a:spcAft>
              <a:buNone/>
            </a:pPr>
            <a:endParaRPr lang="de-DE" dirty="0"/>
          </a:p>
          <a:p>
            <a:pPr marL="0" lvl="0" indent="0" algn="l" rtl="0">
              <a:spcBef>
                <a:spcPts val="0"/>
              </a:spcBef>
              <a:spcAft>
                <a:spcPts val="0"/>
              </a:spcAft>
              <a:buNone/>
            </a:pPr>
            <a:r>
              <a:rPr lang="de-DE" b="1" dirty="0"/>
              <a:t>Aber was ist  </a:t>
            </a:r>
            <a:r>
              <a:rPr lang="de-DE" b="1" dirty="0" err="1"/>
              <a:t>Stride</a:t>
            </a:r>
            <a:r>
              <a:rPr lang="de-DE" b="1" dirty="0"/>
              <a:t>?</a:t>
            </a:r>
          </a:p>
          <a:p>
            <a:pPr marL="0" lvl="0" indent="0" algn="l" rtl="0">
              <a:spcBef>
                <a:spcPts val="0"/>
              </a:spcBef>
              <a:spcAft>
                <a:spcPts val="0"/>
              </a:spcAft>
              <a:buNone/>
            </a:pPr>
            <a:endParaRPr lang="de-DE"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1" dirty="0">
                <a:solidFill>
                  <a:srgbClr val="434343"/>
                </a:solidFill>
                <a:latin typeface="Montserrat"/>
                <a:ea typeface="Montserrat"/>
                <a:cs typeface="Montserrat"/>
                <a:sym typeface="Montserrat"/>
              </a:rPr>
              <a:t>Nachdem wir nun die Bildfilter verstanden haben, wollen wir die Architektur eines CNN untersuchen, die es dem Netzwerk ermöglicht, die besten Gewichte für einen Filter in der Faltungsschicht zu finden.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1" dirty="0">
              <a:solidFill>
                <a:srgbClr val="434343"/>
              </a:solidFill>
              <a:latin typeface="Montserrat"/>
              <a:ea typeface="Montserrat"/>
              <a:cs typeface="Montserrat"/>
              <a:sym typeface="Montserrat"/>
            </a:endParaRPr>
          </a:p>
          <a:p>
            <a:pPr marL="457200" marR="0" lvl="0" indent="-393700" algn="l" rtl="0">
              <a:lnSpc>
                <a:spcPct val="115000"/>
              </a:lnSpc>
              <a:spcBef>
                <a:spcPts val="0"/>
              </a:spcBef>
              <a:spcAft>
                <a:spcPts val="0"/>
              </a:spcAft>
              <a:buClr>
                <a:srgbClr val="434343"/>
              </a:buClr>
              <a:buSzPts val="2600"/>
              <a:buFont typeface="Montserrat"/>
              <a:buChar char="●"/>
            </a:pPr>
            <a:r>
              <a:rPr lang="de-DE" sz="2600" b="1" dirty="0">
                <a:solidFill>
                  <a:srgbClr val="434343"/>
                </a:solidFill>
                <a:latin typeface="Montserrat"/>
                <a:ea typeface="Montserrat"/>
                <a:cs typeface="Montserrat"/>
                <a:sym typeface="Montserrat"/>
              </a:rPr>
              <a:t>ANNs</a:t>
            </a: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Große Anzahl von Parametern (mehr als 100.000 für kleine) 28x28-Bilder</a:t>
            </a: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Durch die Verflachung des Bildes verlieren wir alle 2D-Informationen.</a:t>
            </a: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Funktioniert nur bei sehr ähnlichen und gut zentrierten Bildern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b="1" dirty="0">
              <a:solidFill>
                <a:srgbClr val="434343"/>
              </a:solidFill>
              <a:latin typeface="Montserrat"/>
              <a:ea typeface="Montserrat"/>
              <a:cs typeface="Montserrat"/>
              <a:sym typeface="Montserrat"/>
            </a:endParaRPr>
          </a:p>
          <a:p>
            <a:pPr marL="0" lvl="0" indent="0" algn="l" rtl="0">
              <a:spcBef>
                <a:spcPts val="0"/>
              </a:spcBef>
              <a:spcAft>
                <a:spcPts val="0"/>
              </a:spcAft>
              <a:buNone/>
            </a:pP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59828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c99e65477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c99e65477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DE" dirty="0"/>
          </a:p>
          <a:p>
            <a:pPr algn="l"/>
            <a:r>
              <a:rPr lang="de-DE" sz="1100" b="1" i="0" u="none" strike="noStrike" baseline="0" dirty="0" err="1">
                <a:solidFill>
                  <a:srgbClr val="44546A"/>
                </a:solidFill>
                <a:latin typeface="Arial" panose="020B0604020202020204" pitchFamily="34" charset="0"/>
              </a:rPr>
              <a:t>Strided</a:t>
            </a:r>
            <a:r>
              <a:rPr lang="de-DE" sz="1100" b="1" i="0" u="none" strike="noStrike" baseline="0" dirty="0">
                <a:solidFill>
                  <a:srgbClr val="44546A"/>
                </a:solidFill>
                <a:latin typeface="Arial" panose="020B0604020202020204" pitchFamily="34" charset="0"/>
              </a:rPr>
              <a:t> </a:t>
            </a:r>
            <a:r>
              <a:rPr lang="de-DE" sz="1100" b="1" i="0" u="none" strike="noStrike" baseline="0" dirty="0" err="1">
                <a:solidFill>
                  <a:srgbClr val="44546A"/>
                </a:solidFill>
                <a:latin typeface="Arial" panose="020B0604020202020204" pitchFamily="34" charset="0"/>
              </a:rPr>
              <a:t>Convolution</a:t>
            </a:r>
            <a:endParaRPr lang="de-DE" sz="1100" b="1" i="0" u="none" strike="noStrike" baseline="0" dirty="0">
              <a:solidFill>
                <a:srgbClr val="44546A"/>
              </a:solidFill>
              <a:latin typeface="Arial" panose="020B0604020202020204" pitchFamily="34" charset="0"/>
            </a:endParaRPr>
          </a:p>
          <a:p>
            <a:pPr algn="l"/>
            <a:endParaRPr lang="de-DE" sz="1100" b="0" i="0" u="none" strike="noStrike" baseline="0" dirty="0">
              <a:solidFill>
                <a:srgbClr val="44546A"/>
              </a:solidFill>
              <a:latin typeface="Arial" panose="020B0604020202020204" pitchFamily="34" charset="0"/>
            </a:endParaRPr>
          </a:p>
          <a:p>
            <a:pPr marL="139700" indent="0" algn="l">
              <a:buNone/>
            </a:pPr>
            <a:r>
              <a:rPr lang="de-DE" sz="1100" b="0" i="0" u="none" strike="noStrike" baseline="0" dirty="0">
                <a:solidFill>
                  <a:srgbClr val="44546A"/>
                </a:solidFill>
                <a:latin typeface="Arial" panose="020B0604020202020204" pitchFamily="34" charset="0"/>
              </a:rPr>
              <a:t>Größere Schritte des Kerns über die Input Matrix</a:t>
            </a:r>
          </a:p>
          <a:p>
            <a:pPr marL="457200" indent="-317500" algn="l">
              <a:buFont typeface="Wingdings" panose="05000000000000000000" pitchFamily="2" charset="2"/>
              <a:buChar char="Ø"/>
            </a:pPr>
            <a:r>
              <a:rPr lang="de-DE" sz="1100" b="0" i="0" u="none" strike="noStrike" baseline="0" dirty="0">
                <a:solidFill>
                  <a:srgbClr val="44546A"/>
                </a:solidFill>
                <a:latin typeface="Arial" panose="020B0604020202020204" pitchFamily="34" charset="0"/>
              </a:rPr>
              <a:t>Kleinerer Output</a:t>
            </a:r>
          </a:p>
          <a:p>
            <a:pPr marL="139700" indent="0" algn="l">
              <a:buNone/>
            </a:pPr>
            <a:r>
              <a:rPr lang="de-DE" sz="1100" b="0" i="0" u="none" strike="noStrike" baseline="0" dirty="0">
                <a:solidFill>
                  <a:srgbClr val="000000"/>
                </a:solidFill>
                <a:latin typeface="CambriaMath"/>
              </a:rPr>
              <a:t>𝑠=</a:t>
            </a:r>
            <a:r>
              <a:rPr lang="de-DE" sz="1100" b="0" i="0" u="none" strike="noStrike" baseline="0" dirty="0">
                <a:solidFill>
                  <a:srgbClr val="44546A"/>
                </a:solidFill>
                <a:latin typeface="Arial" panose="020B0604020202020204" pitchFamily="34" charset="0"/>
              </a:rPr>
              <a:t>Größe der Schritte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Und wie ich schon zu Beginn sagte, werden wir das auf dem gesamten Bild tun. Wir werden also auf das Bild treten und was wir ändern können, ist unsere Schrittdistanz oder Schrittweite auf dem Bild, standardmäßig werden wir von weniger zu Pixel treten.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Aber wir können einen größeren Schritt haben, vielleicht 2 Pixel, den wir auch in unserem Faltungsneuron ändern können.</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p:txBody>
      </p:sp>
    </p:spTree>
    <p:extLst>
      <p:ext uri="{BB962C8B-B14F-4D97-AF65-F5344CB8AC3E}">
        <p14:creationId xmlns:p14="http://schemas.microsoft.com/office/powerpoint/2010/main" val="1356597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a:p>
            <a:r>
              <a:rPr lang="de-DE" sz="1100" b="1" dirty="0">
                <a:solidFill>
                  <a:srgbClr val="002060"/>
                </a:solidFill>
              </a:rPr>
              <a:t>Aufbau  neuronaler Netze</a:t>
            </a:r>
            <a:endParaRPr lang="de-DE" dirty="0"/>
          </a:p>
          <a:p>
            <a:r>
              <a:rPr lang="de-DE" dirty="0"/>
              <a:t>Auf </a:t>
            </a:r>
            <a:r>
              <a:rPr lang="de-DE" dirty="0" err="1"/>
              <a:t>basis</a:t>
            </a:r>
            <a:r>
              <a:rPr lang="de-DE" dirty="0"/>
              <a:t> der Biologischen Neuronen wird der neuronale Netze Aufgebaut</a:t>
            </a:r>
          </a:p>
          <a:p>
            <a:pPr marL="139700" indent="0">
              <a:buNone/>
            </a:pPr>
            <a:r>
              <a:rPr lang="de-DE" dirty="0"/>
              <a:t>Hier sehen wir die Interaction zwischen die Input die Layer und die Output</a:t>
            </a:r>
          </a:p>
          <a:p>
            <a:pPr marL="139700" indent="0">
              <a:buNone/>
            </a:pPr>
            <a:r>
              <a:rPr lang="de-DE" dirty="0"/>
              <a:t>Die erste Schicht ist die Eingabeschicht</a:t>
            </a:r>
          </a:p>
          <a:p>
            <a:pPr marL="139700" indent="0">
              <a:buNone/>
            </a:pPr>
            <a:r>
              <a:rPr lang="de-DE" dirty="0"/>
              <a:t>Die Schichten zwischen der Eingangs- und der Ausgangsschicht werden als </a:t>
            </a:r>
            <a:r>
              <a:rPr lang="de-DE" b="1" dirty="0"/>
              <a:t>Hidden Layer </a:t>
            </a:r>
            <a:r>
              <a:rPr lang="de-DE" dirty="0"/>
              <a:t>bezeichnet.</a:t>
            </a:r>
          </a:p>
          <a:p>
            <a:pPr marL="139700" indent="0">
              <a:buNone/>
            </a:pPr>
            <a:endParaRPr lang="de-DE" dirty="0"/>
          </a:p>
          <a:p>
            <a:pPr marL="139700" indent="0">
              <a:buNone/>
            </a:pPr>
            <a:r>
              <a:rPr lang="de-DE" b="1" dirty="0"/>
              <a:t>. Bei Biologische Neuronen  </a:t>
            </a:r>
            <a:r>
              <a:rPr lang="de-DE" dirty="0"/>
              <a:t>Hauptkomponenten sind : </a:t>
            </a:r>
            <a:r>
              <a:rPr lang="de-DE" b="1" dirty="0" err="1"/>
              <a:t>Axionen</a:t>
            </a:r>
            <a:r>
              <a:rPr lang="de-DE" dirty="0"/>
              <a:t>, </a:t>
            </a:r>
            <a:r>
              <a:rPr lang="de-DE" b="1" dirty="0"/>
              <a:t>Dendriten</a:t>
            </a:r>
            <a:r>
              <a:rPr lang="de-DE" dirty="0"/>
              <a:t>, </a:t>
            </a:r>
            <a:r>
              <a:rPr lang="de-DE" b="1" dirty="0"/>
              <a:t>Synapse</a:t>
            </a:r>
          </a:p>
          <a:p>
            <a:pPr marL="139700" indent="0">
              <a:buNone/>
            </a:pPr>
            <a:r>
              <a:rPr lang="de-DE" dirty="0"/>
              <a:t>	</a:t>
            </a:r>
          </a:p>
          <a:p>
            <a:pPr marL="139700" indent="0">
              <a:buNone/>
            </a:pPr>
            <a:r>
              <a:rPr lang="de-DE" b="1" dirty="0"/>
              <a:t>.Bei </a:t>
            </a:r>
            <a:r>
              <a:rPr lang="de-DE" b="1" i="0" dirty="0" err="1">
                <a:solidFill>
                  <a:srgbClr val="40424E"/>
                </a:solidFill>
                <a:effectLst/>
                <a:latin typeface="urw-din"/>
              </a:rPr>
              <a:t>Artificial</a:t>
            </a:r>
            <a:r>
              <a:rPr lang="de-DE" b="1" i="0" dirty="0">
                <a:solidFill>
                  <a:srgbClr val="40424E"/>
                </a:solidFill>
                <a:effectLst/>
                <a:latin typeface="urw-din"/>
              </a:rPr>
              <a:t> Neurons </a:t>
            </a:r>
            <a:r>
              <a:rPr lang="de-DE" b="0" dirty="0"/>
              <a:t>Hauptkomponenten den </a:t>
            </a:r>
            <a:r>
              <a:rPr lang="de-DE" dirty="0"/>
              <a:t>: </a:t>
            </a:r>
            <a:r>
              <a:rPr lang="de-DE" b="1" dirty="0"/>
              <a:t>Knoten</a:t>
            </a:r>
            <a:r>
              <a:rPr lang="de-DE" dirty="0"/>
              <a:t>, </a:t>
            </a:r>
            <a:r>
              <a:rPr lang="de-DE" b="1" dirty="0"/>
              <a:t>Eingänge</a:t>
            </a:r>
            <a:r>
              <a:rPr lang="de-DE" dirty="0"/>
              <a:t>, </a:t>
            </a:r>
            <a:r>
              <a:rPr lang="de-DE" b="1" dirty="0"/>
              <a:t>Ausgänge</a:t>
            </a:r>
            <a:r>
              <a:rPr lang="de-DE" dirty="0"/>
              <a:t>, </a:t>
            </a:r>
            <a:r>
              <a:rPr lang="de-DE" b="1" dirty="0"/>
              <a:t>Gewichte,</a:t>
            </a:r>
            <a:r>
              <a:rPr lang="de-DE" dirty="0"/>
              <a:t> </a:t>
            </a:r>
            <a:r>
              <a:rPr lang="de-DE" b="1" dirty="0"/>
              <a:t>Bias</a:t>
            </a:r>
          </a:p>
        </p:txBody>
      </p:sp>
    </p:spTree>
    <p:extLst>
      <p:ext uri="{BB962C8B-B14F-4D97-AF65-F5344CB8AC3E}">
        <p14:creationId xmlns:p14="http://schemas.microsoft.com/office/powerpoint/2010/main" val="265574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err="1"/>
              <a:t>ReLUs</a:t>
            </a:r>
            <a:r>
              <a:rPr lang="de-DE" dirty="0"/>
              <a:t> Aufgabe, besteht darin, das Training zu beschleunigen. </a:t>
            </a:r>
          </a:p>
          <a:p>
            <a:endParaRPr lang="de-DE" dirty="0"/>
          </a:p>
          <a:p>
            <a:r>
              <a:rPr lang="de-DE" dirty="0"/>
              <a:t>alle negativen Elemente werden auf 0,0 gesetzt - keine Exponentielle, keine Multiplikations- oder Divisionsoperationen.</a:t>
            </a:r>
          </a:p>
        </p:txBody>
      </p:sp>
    </p:spTree>
    <p:extLst>
      <p:ext uri="{BB962C8B-B14F-4D97-AF65-F5344CB8AC3E}">
        <p14:creationId xmlns:p14="http://schemas.microsoft.com/office/powerpoint/2010/main" val="1936951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algn="l"/>
            <a:r>
              <a:rPr lang="de-DE" sz="1800" b="0" i="0" u="none" strike="noStrike" baseline="0" dirty="0">
                <a:solidFill>
                  <a:srgbClr val="44546A"/>
                </a:solidFill>
                <a:latin typeface="Arial" panose="020B0604020202020204" pitchFamily="34" charset="0"/>
              </a:rPr>
              <a:t>Erstens verwenden wir </a:t>
            </a:r>
            <a:r>
              <a:rPr lang="de-DE" sz="1800" b="1" i="0" u="none" strike="noStrike" baseline="0" dirty="0">
                <a:solidFill>
                  <a:srgbClr val="44546A"/>
                </a:solidFill>
                <a:latin typeface="Arial" panose="020B0604020202020204" pitchFamily="34" charset="0"/>
              </a:rPr>
              <a:t>Pooling</a:t>
            </a:r>
            <a:r>
              <a:rPr lang="de-DE" sz="1800" b="0" i="0" u="none" strike="noStrike" baseline="0" dirty="0">
                <a:solidFill>
                  <a:srgbClr val="44546A"/>
                </a:solidFill>
                <a:latin typeface="Arial" panose="020B0604020202020204" pitchFamily="34" charset="0"/>
              </a:rPr>
              <a:t>, damit wir unser gesamtes Bild (mit seinem rezeptiven Feld) so schnell wie möglich (exponentiell) abdecken können. Andernfalls wäre die Anzahl der Parameter sehr hoch und damit auch die Berechnungszeit. Um dies zu erreichen, werden die Bilder in der Regel mit Hilfe von </a:t>
            </a:r>
            <a:r>
              <a:rPr lang="de-DE" sz="1800" b="1" i="0" u="none" strike="noStrike" baseline="0" dirty="0">
                <a:solidFill>
                  <a:srgbClr val="44546A"/>
                </a:solidFill>
                <a:latin typeface="Arial" panose="020B0604020202020204" pitchFamily="34" charset="0"/>
              </a:rPr>
              <a:t>Pooling-Operationen abgetastet</a:t>
            </a:r>
            <a:r>
              <a:rPr lang="de-DE" sz="1800" b="0" i="0" u="none" strike="noStrike" baseline="0" dirty="0">
                <a:solidFill>
                  <a:srgbClr val="44546A"/>
                </a:solidFill>
                <a:latin typeface="Arial" panose="020B0604020202020204" pitchFamily="34" charset="0"/>
              </a:rPr>
              <a:t>, um das rezeptive Feld schnell von einem lokalen zu einem globalen Feld zu erweitern.</a:t>
            </a:r>
          </a:p>
          <a:p>
            <a:pPr algn="l"/>
            <a:endParaRPr lang="de-DE" sz="1800" b="0" i="0" u="none" strike="noStrike" baseline="0" dirty="0">
              <a:solidFill>
                <a:srgbClr val="44546A"/>
              </a:solidFill>
              <a:latin typeface="Arial" panose="020B0604020202020204" pitchFamily="34" charset="0"/>
            </a:endParaRPr>
          </a:p>
          <a:p>
            <a:pPr algn="l"/>
            <a:endParaRPr lang="de-DE" dirty="0"/>
          </a:p>
        </p:txBody>
      </p:sp>
    </p:spTree>
    <p:extLst>
      <p:ext uri="{BB962C8B-B14F-4D97-AF65-F5344CB8AC3E}">
        <p14:creationId xmlns:p14="http://schemas.microsoft.com/office/powerpoint/2010/main" val="2150102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lvl="0" indent="0" algn="l" rtl="0">
              <a:spcBef>
                <a:spcPts val="0"/>
              </a:spcBef>
              <a:spcAft>
                <a:spcPts val="0"/>
              </a:spcAft>
              <a:buNone/>
            </a:pPr>
            <a:endParaRPr lang="de-DE" dirty="0"/>
          </a:p>
          <a:p>
            <a:pPr algn="just"/>
            <a:r>
              <a:rPr lang="de-DE" sz="1100" b="0" i="0" dirty="0">
                <a:solidFill>
                  <a:srgbClr val="000A12"/>
                </a:solidFill>
                <a:effectLst/>
                <a:latin typeface="+mn-lt"/>
              </a:rPr>
              <a:t>Bei einem </a:t>
            </a:r>
            <a:r>
              <a:rPr lang="de-DE" sz="1100" b="1" i="1" dirty="0">
                <a:solidFill>
                  <a:srgbClr val="000A12"/>
                </a:solidFill>
                <a:effectLst/>
                <a:latin typeface="+mn-lt"/>
              </a:rPr>
              <a:t>MaxPooling Layer</a:t>
            </a:r>
            <a:r>
              <a:rPr lang="de-DE" sz="1100" b="1" i="0" dirty="0">
                <a:solidFill>
                  <a:srgbClr val="000A12"/>
                </a:solidFill>
                <a:effectLst/>
                <a:latin typeface="+mn-lt"/>
              </a:rPr>
              <a:t> </a:t>
            </a:r>
            <a:r>
              <a:rPr lang="de-DE" sz="1100" b="0" i="0" dirty="0">
                <a:solidFill>
                  <a:srgbClr val="000A12"/>
                </a:solidFill>
                <a:effectLst/>
                <a:latin typeface="Arial" panose="020B0604020202020204" pitchFamily="34" charset="0"/>
                <a:cs typeface="Arial" panose="020B0604020202020204" pitchFamily="34" charset="0"/>
              </a:rPr>
              <a:t>wird beispielsweise einfach der höchste Wert einer Kernel-Matrix verwendet und alle anderen werden verworfen. </a:t>
            </a:r>
          </a:p>
          <a:p>
            <a:pPr marL="0" lvl="0" indent="0" algn="l" rtl="0">
              <a:spcBef>
                <a:spcPts val="0"/>
              </a:spcBef>
              <a:spcAft>
                <a:spcPts val="0"/>
              </a:spcAft>
              <a:buNone/>
            </a:pPr>
            <a:endParaRPr lang="de-DE" dirty="0">
              <a:latin typeface="Arial" panose="020B0604020202020204" pitchFamily="34" charset="0"/>
              <a:cs typeface="Arial" panose="020B0604020202020204" pitchFamily="34" charset="0"/>
            </a:endParaRPr>
          </a:p>
          <a:p>
            <a:r>
              <a:rPr lang="de-DE" dirty="0"/>
              <a:t>Mit einfachen Worten: </a:t>
            </a:r>
            <a:r>
              <a:rPr lang="de-DE" b="1" dirty="0"/>
              <a:t>Beim Max-Pooling </a:t>
            </a:r>
            <a:r>
              <a:rPr lang="de-DE" dirty="0"/>
              <a:t>wird ein großer Teil der Daten verworfen und maximal 1/4 davon bleibt erhalten. </a:t>
            </a:r>
          </a:p>
          <a:p>
            <a:pPr marL="139700" indent="0">
              <a:buNone/>
            </a:pPr>
            <a:r>
              <a:rPr lang="de-DE" dirty="0"/>
              <a:t>       </a:t>
            </a:r>
            <a:r>
              <a:rPr lang="de-DE" b="1" dirty="0"/>
              <a:t>Das </a:t>
            </a:r>
            <a:r>
              <a:rPr lang="de-DE" b="1" dirty="0" err="1"/>
              <a:t>Avarage</a:t>
            </a:r>
            <a:r>
              <a:rPr lang="de-DE" b="1" dirty="0"/>
              <a:t> Pooling </a:t>
            </a:r>
            <a:r>
              <a:rPr lang="de-DE" dirty="0"/>
              <a:t>hingegen verwirft nicht alle Daten und behält im Vergleich zum maximalen Pooling mehr Informationen zurück.</a:t>
            </a:r>
          </a:p>
        </p:txBody>
      </p:sp>
    </p:spTree>
    <p:extLst>
      <p:ext uri="{BB962C8B-B14F-4D97-AF65-F5344CB8AC3E}">
        <p14:creationId xmlns:p14="http://schemas.microsoft.com/office/powerpoint/2010/main" val="1150346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b="0" i="0" dirty="0">
                <a:solidFill>
                  <a:srgbClr val="000A12"/>
                </a:solidFill>
                <a:effectLst/>
                <a:latin typeface="open sans" panose="020B0606030504020204" pitchFamily="34" charset="0"/>
              </a:rPr>
              <a:t>Um den Matrix-Output der Convolutional- und Pooling-Layer in einen Dense Layer speisen zu können, muss dieser zunächst ausgerollt werden (</a:t>
            </a:r>
            <a:r>
              <a:rPr lang="de-DE" b="0" i="1" dirty="0" err="1">
                <a:solidFill>
                  <a:srgbClr val="000A12"/>
                </a:solidFill>
                <a:effectLst/>
                <a:latin typeface="inherit"/>
              </a:rPr>
              <a:t>flatten</a:t>
            </a:r>
            <a:r>
              <a:rPr lang="de-DE" b="0" i="0" dirty="0">
                <a:solidFill>
                  <a:srgbClr val="000A12"/>
                </a:solidFill>
                <a:effectLst/>
                <a:latin typeface="open sans" panose="020B0606030504020204" pitchFamily="34" charset="0"/>
              </a:rPr>
              <a:t>). </a:t>
            </a:r>
          </a:p>
          <a:p>
            <a:pPr marL="139700" indent="0">
              <a:buNone/>
            </a:pPr>
            <a:endParaRPr lang="de-DE" b="0" dirty="0"/>
          </a:p>
          <a:p>
            <a:r>
              <a:rPr lang="de-DE" b="0" dirty="0"/>
              <a:t>Der Grund dafür ist, dass wir diese Daten später in ein künstliches neuronales Netz einfügen müssen.</a:t>
            </a:r>
          </a:p>
        </p:txBody>
      </p:sp>
    </p:spTree>
    <p:extLst>
      <p:ext uri="{BB962C8B-B14F-4D97-AF65-F5344CB8AC3E}">
        <p14:creationId xmlns:p14="http://schemas.microsoft.com/office/powerpoint/2010/main" val="2454879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algn="l" fontAlgn="base"/>
            <a:r>
              <a:rPr lang="de-DE" b="0" i="0" dirty="0">
                <a:solidFill>
                  <a:srgbClr val="000A12"/>
                </a:solidFill>
                <a:effectLst/>
                <a:latin typeface="+mn-lt"/>
              </a:rPr>
              <a:t>Beim </a:t>
            </a:r>
            <a:r>
              <a:rPr lang="de-DE" b="1" i="0" dirty="0">
                <a:solidFill>
                  <a:srgbClr val="000A12"/>
                </a:solidFill>
                <a:effectLst/>
                <a:latin typeface="+mn-lt"/>
              </a:rPr>
              <a:t>Fully Connected Layer </a:t>
            </a:r>
            <a:r>
              <a:rPr lang="de-DE" b="0" i="0" dirty="0">
                <a:solidFill>
                  <a:srgbClr val="000A12"/>
                </a:solidFill>
                <a:effectLst/>
                <a:latin typeface="+mn-lt"/>
              </a:rPr>
              <a:t>oder </a:t>
            </a:r>
            <a:r>
              <a:rPr lang="de-DE" b="1" i="0" dirty="0">
                <a:solidFill>
                  <a:srgbClr val="000A12"/>
                </a:solidFill>
                <a:effectLst/>
                <a:latin typeface="+mn-lt"/>
              </a:rPr>
              <a:t>Dense Layer </a:t>
            </a:r>
            <a:r>
              <a:rPr lang="de-DE" b="0" i="0" dirty="0">
                <a:solidFill>
                  <a:srgbClr val="000A12"/>
                </a:solidFill>
                <a:effectLst/>
                <a:latin typeface="+mn-lt"/>
              </a:rPr>
              <a:t>handelt es sich um eine normale neuronale Netzstruktur, bei der alle Neuronen mit allen Inputs und allen Outputs verbunden sind. </a:t>
            </a:r>
          </a:p>
          <a:p>
            <a:r>
              <a:rPr lang="de-DE" dirty="0">
                <a:latin typeface="+mn-lt"/>
              </a:rPr>
              <a:t>Diese Anordnung wird als </a:t>
            </a:r>
            <a:r>
              <a:rPr lang="de-DE" b="1" dirty="0">
                <a:latin typeface="+mn-lt"/>
              </a:rPr>
              <a:t>vollständig verbundene Schicht bezeichnet</a:t>
            </a:r>
            <a:r>
              <a:rPr lang="de-DE" dirty="0">
                <a:latin typeface="+mn-lt"/>
              </a:rPr>
              <a:t> und ist hier die  letzte Schicht der Ausgabeschicht. </a:t>
            </a:r>
          </a:p>
        </p:txBody>
      </p:sp>
    </p:spTree>
    <p:extLst>
      <p:ext uri="{BB962C8B-B14F-4D97-AF65-F5344CB8AC3E}">
        <p14:creationId xmlns:p14="http://schemas.microsoft.com/office/powerpoint/2010/main" val="1798141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dirty="0">
              <a:solidFill>
                <a:srgbClr val="002060"/>
              </a:solidFill>
              <a:latin typeface="Montserrat"/>
              <a:ea typeface="Montserrat"/>
              <a:cs typeface="Montserrat"/>
              <a:sym typeface="Montserra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sz="1100" dirty="0">
                <a:solidFill>
                  <a:srgbClr val="002060"/>
                </a:solidFill>
                <a:latin typeface="Montserrat"/>
                <a:ea typeface="Montserrat"/>
                <a:cs typeface="Montserrat"/>
                <a:sym typeface="Montserrat"/>
              </a:rPr>
              <a:t>CNNs sind eine spezielle Architektur neuronaler Netze, die extrem Effizient bei der Verarbeitung von Bilddaten sind.</a:t>
            </a:r>
          </a:p>
          <a:p>
            <a:endParaRPr lang="de-DE" dirty="0"/>
          </a:p>
        </p:txBody>
      </p:sp>
    </p:spTree>
    <p:extLst>
      <p:ext uri="{BB962C8B-B14F-4D97-AF65-F5344CB8AC3E}">
        <p14:creationId xmlns:p14="http://schemas.microsoft.com/office/powerpoint/2010/main" val="2957109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1" i="0" dirty="0">
                <a:solidFill>
                  <a:srgbClr val="000000"/>
                </a:solidFill>
                <a:effectLst/>
                <a:latin typeface="Noto Sans Korean"/>
              </a:rPr>
              <a:t>Figure 1.</a:t>
            </a:r>
            <a:r>
              <a:rPr lang="en-US" b="0" i="0" dirty="0">
                <a:solidFill>
                  <a:srgbClr val="000000"/>
                </a:solidFill>
                <a:effectLst/>
                <a:latin typeface="Noto Sans Korean"/>
              </a:rPr>
              <a:t> Overall architecture of the deep CNN model. The dataset for the PCT images (224×224 pixels) is labeled as the input. Each of the convolutional layers is followed by a </a:t>
            </a:r>
            <a:r>
              <a:rPr lang="en-US" b="0" i="0" dirty="0" err="1">
                <a:solidFill>
                  <a:srgbClr val="000000"/>
                </a:solidFill>
                <a:effectLst/>
                <a:latin typeface="Noto Sans Korean"/>
              </a:rPr>
              <a:t>ReLU</a:t>
            </a:r>
            <a:r>
              <a:rPr lang="en-US" b="0" i="0" dirty="0">
                <a:solidFill>
                  <a:srgbClr val="000000"/>
                </a:solidFill>
                <a:effectLst/>
                <a:latin typeface="Noto Sans Korean"/>
              </a:rPr>
              <a:t> activation function, dropout, maximum pooling layers, and 3 fully connected layers with 1,024, 1,024, and 512 nodes, respectively. The final output layer performs 3 classifications using the </a:t>
            </a:r>
            <a:r>
              <a:rPr lang="en-US" b="0" i="0" dirty="0" err="1">
                <a:solidFill>
                  <a:srgbClr val="000000"/>
                </a:solidFill>
                <a:effectLst/>
                <a:latin typeface="Noto Sans Korean"/>
              </a:rPr>
              <a:t>Softmax</a:t>
            </a:r>
            <a:r>
              <a:rPr lang="en-US" b="0" i="0" dirty="0">
                <a:solidFill>
                  <a:srgbClr val="000000"/>
                </a:solidFill>
                <a:effectLst/>
                <a:latin typeface="Noto Sans Korean"/>
              </a:rPr>
              <a:t> </a:t>
            </a:r>
            <a:r>
              <a:rPr lang="en-US" b="0" i="0" dirty="0" err="1">
                <a:solidFill>
                  <a:srgbClr val="000000"/>
                </a:solidFill>
                <a:effectLst/>
                <a:latin typeface="Noto Sans Korean"/>
              </a:rPr>
              <a:t>function.CNN</a:t>
            </a:r>
            <a:r>
              <a:rPr lang="en-US" b="0" i="0" dirty="0">
                <a:solidFill>
                  <a:srgbClr val="000000"/>
                </a:solidFill>
                <a:effectLst/>
                <a:latin typeface="Noto Sans Korean"/>
              </a:rPr>
              <a:t>: convolutional neural network, PCT: periodontally compromised tooth, </a:t>
            </a:r>
            <a:r>
              <a:rPr lang="en-US" b="0" i="0" dirty="0" err="1">
                <a:solidFill>
                  <a:srgbClr val="000000"/>
                </a:solidFill>
                <a:effectLst/>
                <a:latin typeface="Noto Sans Korean"/>
              </a:rPr>
              <a:t>ReLU</a:t>
            </a:r>
            <a:r>
              <a:rPr lang="en-US" b="0" i="0" dirty="0">
                <a:solidFill>
                  <a:srgbClr val="000000"/>
                </a:solidFill>
                <a:effectLst/>
                <a:latin typeface="Noto Sans Korean"/>
              </a:rPr>
              <a:t>: rectified linear unit.</a:t>
            </a:r>
          </a:p>
          <a:p>
            <a:endParaRPr lang="de-DE" dirty="0"/>
          </a:p>
        </p:txBody>
      </p:sp>
    </p:spTree>
    <p:extLst>
      <p:ext uri="{BB962C8B-B14F-4D97-AF65-F5344CB8AC3E}">
        <p14:creationId xmlns:p14="http://schemas.microsoft.com/office/powerpoint/2010/main" val="4088431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5d54fbc82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5d54fbc82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5d54fbc82b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5d54fbc82b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d54fbc82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d54fbc82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solidFill>
                  <a:srgbClr val="434343"/>
                </a:solidFill>
                <a:latin typeface="Arial" panose="020B0604020202020204" pitchFamily="34" charset="0"/>
                <a:ea typeface="Montserrat"/>
                <a:cs typeface="Arial" panose="020B0604020202020204" pitchFamily="34" charset="0"/>
                <a:sym typeface="Montserrat"/>
              </a:rPr>
              <a:t>Die CNNs können alle Arten von Architekturen haben!</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Neuronale Netze werden zu "tiefen neuronalen Netzen", wenn sie mindestens 2 versteckte Schichten enthalten</a:t>
            </a:r>
          </a:p>
        </p:txBody>
      </p:sp>
    </p:spTree>
    <p:extLst>
      <p:ext uri="{BB962C8B-B14F-4D97-AF65-F5344CB8AC3E}">
        <p14:creationId xmlns:p14="http://schemas.microsoft.com/office/powerpoint/2010/main" val="2303343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5d54fbc82b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5d54fbc82b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5d54fbc82b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5d54fbc82b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d54fbc82b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d54fbc82b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a:p>
            <a:r>
              <a:rPr lang="de-DE" dirty="0"/>
              <a:t>Es ist schwierig, den Rückgang des Verlusts zu interpretieren. Deshalb ist es gut, Metriken zu verwenden, um die Genauigkeit intuitiv zu interpretieren, d.h. Epoche für Epoche.</a:t>
            </a:r>
          </a:p>
          <a:p>
            <a:endParaRPr lang="de-DE" dirty="0"/>
          </a:p>
        </p:txBody>
      </p:sp>
    </p:spTree>
    <p:extLst>
      <p:ext uri="{BB962C8B-B14F-4D97-AF65-F5344CB8AC3E}">
        <p14:creationId xmlns:p14="http://schemas.microsoft.com/office/powerpoint/2010/main" val="3271777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a:p>
            <a:pPr marL="139700" indent="0">
              <a:buNone/>
            </a:pPr>
            <a:endParaRPr lang="de-DE" dirty="0"/>
          </a:p>
          <a:p>
            <a:r>
              <a:rPr lang="de-DE" dirty="0"/>
              <a:t>Der Trainingsverlust nimmt weiter ab, aber wir haben keine Verbesserung beim Validierungsverlust. Wir sehen sogar, dass sie zum Ende hin ansteigt. Es scheint also eine gute Idee zu sein, das Training nach 8 oder 9 Epochen zu beenden.</a:t>
            </a:r>
          </a:p>
        </p:txBody>
      </p:sp>
    </p:spTree>
    <p:extLst>
      <p:ext uri="{BB962C8B-B14F-4D97-AF65-F5344CB8AC3E}">
        <p14:creationId xmlns:p14="http://schemas.microsoft.com/office/powerpoint/2010/main" val="3614489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Das Modell trainiert </a:t>
            </a:r>
            <a:r>
              <a:rPr lang="de-DE" b="1" dirty="0"/>
              <a:t>20 Epochen </a:t>
            </a:r>
            <a:r>
              <a:rPr lang="de-DE" dirty="0"/>
              <a:t>lang. 20 % der Daten werden zur Validierung des Modells verwendet. </a:t>
            </a:r>
          </a:p>
          <a:p>
            <a:r>
              <a:rPr lang="de-DE" dirty="0"/>
              <a:t>Wie Sie sehen können, konnte das Modell in </a:t>
            </a:r>
            <a:r>
              <a:rPr lang="de-DE" b="1" dirty="0"/>
              <a:t>Epoche 11 </a:t>
            </a:r>
            <a:r>
              <a:rPr lang="de-DE" dirty="0"/>
              <a:t>eine Genauigkeit von über </a:t>
            </a:r>
            <a:r>
              <a:rPr lang="de-DE" b="1" dirty="0"/>
              <a:t>99 % </a:t>
            </a:r>
            <a:r>
              <a:rPr lang="de-DE" dirty="0"/>
              <a:t>und einen Verlust von unter </a:t>
            </a:r>
            <a:r>
              <a:rPr lang="de-DE" b="1" dirty="0"/>
              <a:t>0,03</a:t>
            </a:r>
            <a:r>
              <a:rPr lang="de-DE" dirty="0"/>
              <a:t> für </a:t>
            </a:r>
          </a:p>
          <a:p>
            <a:pPr marL="139700" indent="0">
              <a:buNone/>
            </a:pPr>
            <a:r>
              <a:rPr lang="de-DE" dirty="0"/>
              <a:t>        die Trainingsdaten erreichen.</a:t>
            </a:r>
          </a:p>
          <a:p>
            <a:pPr marL="139700" indent="0">
              <a:buNone/>
            </a:pPr>
            <a:endParaRPr lang="de-DE" dirty="0"/>
          </a:p>
          <a:p>
            <a:pPr marL="139700" indent="0">
              <a:buNone/>
            </a:pPr>
            <a:r>
              <a:rPr lang="de-DE" dirty="0"/>
              <a:t>Der Verlustwert für jede Trainings-Epoche ist im obigen Diagramm aufgetragen. Etwa ab Epoche 7 nimmt der Verlust im Trainingsset weiter ab, aber nicht im Validierungsset. Dies zeigt, dass das Modell anfängt, sich zu sehr an die Trainingsdaten anzupassen. Wie wir jedoch weiter unten sehen werden, erreicht das Modell auch ohne diese Änderungen eine beeindruckende Genauigkeit bei den Validierungsdaten.</a:t>
            </a:r>
          </a:p>
          <a:p>
            <a:pPr marL="139700" indent="0">
              <a:buNone/>
            </a:pPr>
            <a:endParaRPr lang="de-DE" dirty="0"/>
          </a:p>
          <a:p>
            <a:pPr marL="139700" indent="0">
              <a:buNone/>
            </a:pPr>
            <a:r>
              <a:rPr lang="de-DE" dirty="0"/>
              <a:t>Neben der Darstellung des Modellverlusts über jede </a:t>
            </a:r>
            <a:r>
              <a:rPr lang="de-DE" b="1" dirty="0"/>
              <a:t>Epoche</a:t>
            </a:r>
            <a:r>
              <a:rPr lang="de-DE" dirty="0"/>
              <a:t> wird auch die Genauigkeit des Modells dargestellt. Diese gibt einem Durchschnitt von etwa 97 % auf dem Validierungssatz. </a:t>
            </a:r>
          </a:p>
          <a:p>
            <a:pPr marL="139700" indent="0">
              <a:buNone/>
            </a:pPr>
            <a:endParaRPr lang="de-DE" dirty="0"/>
          </a:p>
          <a:p>
            <a:pPr marL="139700" indent="0">
              <a:buNone/>
            </a:pPr>
            <a:r>
              <a:rPr lang="de-DE" dirty="0"/>
              <a:t>Das Testen des Modells auf dem tatsächlichen, ungesehenen Testdatensatz ergab einen Genauigkeitswert von </a:t>
            </a:r>
            <a:r>
              <a:rPr lang="de-DE" b="1" dirty="0"/>
              <a:t>97,71 % </a:t>
            </a:r>
            <a:r>
              <a:rPr lang="de-DE" dirty="0"/>
              <a:t>mit einem Verlust von 0,07.</a:t>
            </a:r>
          </a:p>
        </p:txBody>
      </p:sp>
    </p:spTree>
    <p:extLst>
      <p:ext uri="{BB962C8B-B14F-4D97-AF65-F5344CB8AC3E}">
        <p14:creationId xmlns:p14="http://schemas.microsoft.com/office/powerpoint/2010/main" val="253585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a:p>
            <a:r>
              <a:rPr lang="de-DE" sz="1800" b="1" i="0" u="none" strike="noStrike" baseline="0" dirty="0">
                <a:solidFill>
                  <a:srgbClr val="535353"/>
                </a:solidFill>
                <a:latin typeface="Calibri" panose="020F0502020204030204" pitchFamily="34" charset="0"/>
              </a:rPr>
              <a:t>WARUM BRAUCHEN WIR EINEN BIAS?</a:t>
            </a:r>
            <a:endParaRPr lang="de-DE" b="1" dirty="0"/>
          </a:p>
          <a:p>
            <a:endParaRPr lang="de-DE" dirty="0"/>
          </a:p>
          <a:p>
            <a:endParaRPr lang="de-DE" dirty="0"/>
          </a:p>
          <a:p>
            <a:endParaRPr lang="de-DE" dirty="0"/>
          </a:p>
          <a:p>
            <a:r>
              <a:rPr lang="de-DE" dirty="0"/>
              <a:t>Im1957 wurde  Das Perzeptron von </a:t>
            </a:r>
            <a:r>
              <a:rPr lang="de-DE" b="1" dirty="0"/>
              <a:t>F. Rosenblatt </a:t>
            </a:r>
            <a:r>
              <a:rPr lang="de-DE" dirty="0"/>
              <a:t>erfunden. Das Perzeption ist das </a:t>
            </a:r>
            <a:r>
              <a:rPr lang="de-DE" b="1" dirty="0"/>
              <a:t>einfachste neuronale Netzwerk</a:t>
            </a:r>
            <a:r>
              <a:rPr lang="de-DE" dirty="0"/>
              <a:t>, es besteht aus Neuronen, die etwas anders arbeiten als das </a:t>
            </a:r>
            <a:r>
              <a:rPr lang="de-DE" b="1" dirty="0"/>
              <a:t>formale Neuron</a:t>
            </a:r>
            <a:r>
              <a:rPr lang="de-DE" dirty="0"/>
              <a:t>. Diese Neuronen werden als </a:t>
            </a:r>
            <a:r>
              <a:rPr lang="de-DE" b="1" dirty="0"/>
              <a:t>Linear </a:t>
            </a:r>
            <a:r>
              <a:rPr lang="de-DE" b="1" dirty="0" err="1"/>
              <a:t>Treshold</a:t>
            </a:r>
            <a:r>
              <a:rPr lang="de-DE" b="1" dirty="0"/>
              <a:t> Units </a:t>
            </a:r>
            <a:r>
              <a:rPr lang="de-DE" dirty="0"/>
              <a:t>bezeichnet. LTUs haben eine beliebige Anzahl von Eingängen und jeder Eingang wird mit einem </a:t>
            </a:r>
            <a:r>
              <a:rPr lang="de-DE" b="1" dirty="0"/>
              <a:t>Gewicht (w)</a:t>
            </a:r>
            <a:r>
              <a:rPr lang="de-DE" dirty="0"/>
              <a:t> gewichtet:</a:t>
            </a:r>
          </a:p>
          <a:p>
            <a:endParaRPr lang="de-DE" dirty="0"/>
          </a:p>
          <a:p>
            <a:r>
              <a:rPr lang="de-DE" dirty="0"/>
              <a:t>Wie funktioniert die </a:t>
            </a:r>
            <a:r>
              <a:rPr lang="de-DE" b="1" dirty="0"/>
              <a:t>Linear </a:t>
            </a:r>
            <a:r>
              <a:rPr lang="de-DE" b="1" dirty="0" err="1"/>
              <a:t>Treshold</a:t>
            </a:r>
            <a:r>
              <a:rPr lang="de-DE" b="1" dirty="0"/>
              <a:t> Units </a:t>
            </a:r>
          </a:p>
          <a:p>
            <a:endParaRPr lang="de-DE" b="1" dirty="0"/>
          </a:p>
          <a:p>
            <a:r>
              <a:rPr lang="de-DE" b="1" dirty="0"/>
              <a:t>X1 und </a:t>
            </a:r>
            <a:r>
              <a:rPr lang="de-DE" b="1" dirty="0" err="1"/>
              <a:t>Xm</a:t>
            </a:r>
            <a:r>
              <a:rPr lang="de-DE" b="1" dirty="0"/>
              <a:t> </a:t>
            </a:r>
            <a:r>
              <a:rPr lang="de-DE" dirty="0"/>
              <a:t>sind zwei Eingänge (dies entspricht den Signalen, die ein biologisches Neuron über die </a:t>
            </a:r>
            <a:r>
              <a:rPr lang="de-DE" b="1" dirty="0"/>
              <a:t>Synapsen</a:t>
            </a:r>
            <a:r>
              <a:rPr lang="de-DE" dirty="0"/>
              <a:t> eines anderen Neurons erhält). </a:t>
            </a:r>
            <a:r>
              <a:rPr lang="de-DE" b="1" dirty="0"/>
              <a:t>W1</a:t>
            </a:r>
            <a:r>
              <a:rPr lang="de-DE" dirty="0"/>
              <a:t> und </a:t>
            </a:r>
            <a:r>
              <a:rPr lang="de-DE" b="1" dirty="0" err="1"/>
              <a:t>Wm</a:t>
            </a:r>
            <a:r>
              <a:rPr lang="de-DE" dirty="0"/>
              <a:t> sind Gewichte, die jeweils X1 und </a:t>
            </a:r>
            <a:r>
              <a:rPr lang="de-DE" dirty="0" err="1"/>
              <a:t>Xm</a:t>
            </a:r>
            <a:r>
              <a:rPr lang="de-DE" dirty="0"/>
              <a:t> gewichten </a:t>
            </a:r>
            <a:r>
              <a:rPr lang="de-DE" b="1" dirty="0"/>
              <a:t>(synaptische Gewichte). </a:t>
            </a:r>
          </a:p>
          <a:p>
            <a:r>
              <a:rPr lang="de-DE" dirty="0"/>
              <a:t>Als nächstes zeigt das Symbol</a:t>
            </a:r>
            <a:r>
              <a:rPr lang="de-DE" b="1" dirty="0"/>
              <a:t> Σ </a:t>
            </a:r>
            <a:r>
              <a:rPr lang="de-DE" dirty="0"/>
              <a:t>(großes Sigma) eine Summe an, also summieren wir die alle Eingänge X1 bis </a:t>
            </a:r>
            <a:r>
              <a:rPr lang="de-DE" dirty="0" err="1"/>
              <a:t>Xm</a:t>
            </a:r>
            <a:r>
              <a:rPr lang="de-DE" dirty="0"/>
              <a:t> mit W1 und </a:t>
            </a:r>
            <a:r>
              <a:rPr lang="de-DE" dirty="0" err="1"/>
              <a:t>Wm</a:t>
            </a:r>
            <a:r>
              <a:rPr lang="de-DE" dirty="0"/>
              <a:t>. </a:t>
            </a:r>
          </a:p>
          <a:p>
            <a:r>
              <a:rPr lang="de-DE" dirty="0"/>
              <a:t>Das Ergebnis dieser Summe ist der </a:t>
            </a:r>
            <a:r>
              <a:rPr lang="de-DE" b="1" dirty="0"/>
              <a:t>Eingangswert</a:t>
            </a:r>
            <a:r>
              <a:rPr lang="de-DE" dirty="0"/>
              <a:t> der </a:t>
            </a:r>
            <a:r>
              <a:rPr lang="de-DE" b="1" dirty="0"/>
              <a:t>Aktivierungsfunktion</a:t>
            </a:r>
            <a:r>
              <a:rPr lang="de-DE" dirty="0"/>
              <a:t> . Diese Funktion bestimmt </a:t>
            </a:r>
            <a:r>
              <a:rPr lang="de-DE" b="1" dirty="0"/>
              <a:t>den Ausgang Y</a:t>
            </a:r>
            <a:r>
              <a:rPr lang="de-DE" dirty="0"/>
              <a:t>. </a:t>
            </a:r>
          </a:p>
          <a:p>
            <a:pPr marL="139700" indent="0">
              <a:buNone/>
            </a:pPr>
            <a:endParaRPr lang="de-DE" dirty="0"/>
          </a:p>
          <a:p>
            <a:endParaRPr lang="de-DE" dirty="0"/>
          </a:p>
        </p:txBody>
      </p:sp>
    </p:spTree>
    <p:extLst>
      <p:ext uri="{BB962C8B-B14F-4D97-AF65-F5344CB8AC3E}">
        <p14:creationId xmlns:p14="http://schemas.microsoft.com/office/powerpoint/2010/main" val="28677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a:p>
            <a:r>
              <a:rPr lang="de-DE" sz="1600" b="1" dirty="0" err="1"/>
              <a:t>ReLu</a:t>
            </a:r>
            <a:r>
              <a:rPr lang="de-DE" dirty="0"/>
              <a:t> hat sich als sehr leistungsfähig erwiesen, insbesondere beim Problem des verschwindenden Gradienten.</a:t>
            </a:r>
          </a:p>
          <a:p>
            <a:pPr marL="139700" indent="0">
              <a:buNone/>
            </a:pPr>
            <a:r>
              <a:rPr lang="de-DE" b="0" i="0" dirty="0">
                <a:solidFill>
                  <a:srgbClr val="222222"/>
                </a:solidFill>
                <a:effectLst/>
                <a:latin typeface="Roboto" panose="02000000000000000000" pitchFamily="2" charset="0"/>
              </a:rPr>
              <a:t>Seit neustem wird sie in fast allen </a:t>
            </a:r>
            <a:r>
              <a:rPr lang="de-DE" b="0" i="0" dirty="0" err="1">
                <a:solidFill>
                  <a:srgbClr val="222222"/>
                </a:solidFill>
                <a:effectLst/>
                <a:latin typeface="Roboto" panose="02000000000000000000" pitchFamily="2" charset="0"/>
              </a:rPr>
              <a:t>konvolutionellen</a:t>
            </a:r>
            <a:r>
              <a:rPr lang="de-DE" b="0" i="0" dirty="0">
                <a:solidFill>
                  <a:srgbClr val="222222"/>
                </a:solidFill>
                <a:effectLst/>
                <a:latin typeface="Roboto" panose="02000000000000000000" pitchFamily="2" charset="0"/>
              </a:rPr>
              <a:t> neuronalen Netzwerken bzw. im Deep Learning eingesetzt.</a:t>
            </a:r>
          </a:p>
          <a:p>
            <a:pPr marL="139700" indent="0">
              <a:buNone/>
            </a:pPr>
            <a:r>
              <a:rPr lang="de-DE" b="0" i="0" dirty="0">
                <a:solidFill>
                  <a:srgbClr val="222222"/>
                </a:solidFill>
                <a:effectLst/>
                <a:latin typeface="Roboto" panose="02000000000000000000" pitchFamily="2" charset="0"/>
              </a:rPr>
              <a:t>Wie man sieht, ist die </a:t>
            </a:r>
            <a:r>
              <a:rPr lang="de-DE" b="0" i="0" dirty="0" err="1">
                <a:solidFill>
                  <a:srgbClr val="222222"/>
                </a:solidFill>
                <a:effectLst/>
                <a:latin typeface="Roboto" panose="02000000000000000000" pitchFamily="2" charset="0"/>
              </a:rPr>
              <a:t>ReLU</a:t>
            </a:r>
            <a:r>
              <a:rPr lang="de-DE" b="0" i="0" dirty="0">
                <a:solidFill>
                  <a:srgbClr val="222222"/>
                </a:solidFill>
                <a:effectLst/>
                <a:latin typeface="Roboto" panose="02000000000000000000" pitchFamily="2" charset="0"/>
              </a:rPr>
              <a:t> (von unten) zur Hälfte korrigiert. f (z) ist null, wenn z kleiner als null ist und f (z) ist gleich z, wenn z über oder gleich null ist.</a:t>
            </a:r>
            <a:endParaRPr lang="de-DE" dirty="0"/>
          </a:p>
          <a:p>
            <a:endParaRPr lang="de-DE" dirty="0"/>
          </a:p>
          <a:p>
            <a:pPr marL="139700" indent="0">
              <a:buNone/>
            </a:pPr>
            <a:r>
              <a:rPr lang="de-DE" dirty="0"/>
              <a:t>Wir wählen oft standardmäßig </a:t>
            </a:r>
            <a:r>
              <a:rPr lang="de-DE" dirty="0" err="1"/>
              <a:t>ReLu</a:t>
            </a:r>
            <a:r>
              <a:rPr lang="de-DE" dirty="0"/>
              <a:t> wegen seiner insgesamt guten Leistung.</a:t>
            </a:r>
          </a:p>
          <a:p>
            <a:pPr marL="139700" indent="0">
              <a:buNone/>
            </a:pPr>
            <a:endParaRPr lang="de-DE"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b="1" i="0" dirty="0" err="1">
                <a:solidFill>
                  <a:srgbClr val="111111"/>
                </a:solidFill>
                <a:effectLst/>
                <a:latin typeface="Roboto" panose="02000000000000000000" pitchFamily="2" charset="0"/>
              </a:rPr>
              <a:t>Tanh</a:t>
            </a:r>
            <a:r>
              <a:rPr lang="de-DE" b="1" i="0" dirty="0">
                <a:solidFill>
                  <a:srgbClr val="111111"/>
                </a:solidFill>
                <a:effectLst/>
                <a:latin typeface="Roboto" panose="02000000000000000000" pitchFamily="2" charset="0"/>
              </a:rPr>
              <a:t> oder </a:t>
            </a:r>
            <a:r>
              <a:rPr lang="de-DE" b="1" i="0" dirty="0" err="1">
                <a:solidFill>
                  <a:srgbClr val="111111"/>
                </a:solidFill>
                <a:effectLst/>
                <a:latin typeface="Roboto" panose="02000000000000000000" pitchFamily="2" charset="0"/>
              </a:rPr>
              <a:t>hyperbolic</a:t>
            </a:r>
            <a:r>
              <a:rPr lang="de-DE" b="1" i="0" dirty="0">
                <a:solidFill>
                  <a:srgbClr val="111111"/>
                </a:solidFill>
                <a:effectLst/>
                <a:latin typeface="Roboto" panose="02000000000000000000" pitchFamily="2" charset="0"/>
              </a:rPr>
              <a:t> </a:t>
            </a:r>
            <a:r>
              <a:rPr lang="de-DE" b="1" i="0" dirty="0" err="1">
                <a:solidFill>
                  <a:srgbClr val="111111"/>
                </a:solidFill>
                <a:effectLst/>
                <a:latin typeface="Roboto" panose="02000000000000000000" pitchFamily="2" charset="0"/>
              </a:rPr>
              <a:t>tangent</a:t>
            </a:r>
            <a:r>
              <a:rPr lang="de-DE" b="1" i="0" dirty="0">
                <a:solidFill>
                  <a:srgbClr val="111111"/>
                </a:solidFill>
                <a:effectLst/>
                <a:latin typeface="Roboto" panose="02000000000000000000" pitchFamily="2" charset="0"/>
              </a:rPr>
              <a:t> Aktivierungsfunktion </a:t>
            </a:r>
            <a:r>
              <a:rPr lang="de-DE" b="0" i="0" dirty="0">
                <a:solidFill>
                  <a:srgbClr val="222222"/>
                </a:solidFill>
                <a:effectLst/>
                <a:latin typeface="Roboto" panose="02000000000000000000" pitchFamily="2" charset="0"/>
              </a:rPr>
              <a:t> ist wie Sigmoid, aber besser. Der Bereich der </a:t>
            </a:r>
            <a:r>
              <a:rPr lang="de-DE" b="0" i="0" dirty="0" err="1">
                <a:solidFill>
                  <a:srgbClr val="222222"/>
                </a:solidFill>
                <a:effectLst/>
                <a:latin typeface="Roboto" panose="02000000000000000000" pitchFamily="2" charset="0"/>
              </a:rPr>
              <a:t>Tanh</a:t>
            </a:r>
            <a:r>
              <a:rPr lang="de-DE" b="0" i="0" dirty="0">
                <a:solidFill>
                  <a:srgbClr val="222222"/>
                </a:solidFill>
                <a:effectLst/>
                <a:latin typeface="Roboto" panose="02000000000000000000" pitchFamily="2" charset="0"/>
              </a:rPr>
              <a:t>-Funktion reicht von (-1 bis 1)</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de-DE" b="0" i="0" dirty="0">
              <a:solidFill>
                <a:srgbClr val="222222"/>
              </a:solidFill>
              <a:effectLst/>
              <a:latin typeface="Roboto" panose="02000000000000000000" pitchFamily="2"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b="0" i="0" dirty="0">
                <a:solidFill>
                  <a:srgbClr val="222222"/>
                </a:solidFill>
                <a:effectLst/>
                <a:latin typeface="Roboto" panose="02000000000000000000" pitchFamily="2" charset="0"/>
              </a:rPr>
              <a:t>Der Vorteil ist, dass die negativen Eingänge stark negativ und die Null-Eingänge in der </a:t>
            </a:r>
            <a:r>
              <a:rPr lang="de-DE" b="0" i="0" dirty="0" err="1">
                <a:solidFill>
                  <a:srgbClr val="222222"/>
                </a:solidFill>
                <a:effectLst/>
                <a:latin typeface="Roboto" panose="02000000000000000000" pitchFamily="2" charset="0"/>
              </a:rPr>
              <a:t>Tanh</a:t>
            </a:r>
            <a:r>
              <a:rPr lang="de-DE" b="0" i="0" dirty="0">
                <a:solidFill>
                  <a:srgbClr val="222222"/>
                </a:solidFill>
                <a:effectLst/>
                <a:latin typeface="Roboto" panose="02000000000000000000" pitchFamily="2" charset="0"/>
              </a:rPr>
              <a:t>-Grafik nahe null abgebildet werden.</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b="0" i="0" dirty="0">
                <a:solidFill>
                  <a:srgbClr val="222222"/>
                </a:solidFill>
                <a:effectLst/>
                <a:latin typeface="Roboto" panose="02000000000000000000" pitchFamily="2" charset="0"/>
              </a:rPr>
              <a:t>Sie wird hauptsächlich zur Klassifizierung zwischen </a:t>
            </a:r>
            <a:r>
              <a:rPr lang="de-DE" b="1" i="0" dirty="0">
                <a:solidFill>
                  <a:srgbClr val="222222"/>
                </a:solidFill>
                <a:effectLst/>
                <a:latin typeface="Roboto" panose="02000000000000000000" pitchFamily="2" charset="0"/>
              </a:rPr>
              <a:t>zwei Klassen </a:t>
            </a:r>
            <a:r>
              <a:rPr lang="de-DE" b="0" i="0" dirty="0">
                <a:solidFill>
                  <a:srgbClr val="222222"/>
                </a:solidFill>
                <a:effectLst/>
                <a:latin typeface="Roboto" panose="02000000000000000000" pitchFamily="2" charset="0"/>
              </a:rPr>
              <a:t>verwendet</a:t>
            </a:r>
            <a:endParaRPr lang="de-DE" dirty="0"/>
          </a:p>
          <a:p>
            <a:endParaRPr lang="de-DE" dirty="0"/>
          </a:p>
          <a:p>
            <a:r>
              <a:rPr lang="de-DE" sz="1100" b="1" dirty="0" err="1">
                <a:solidFill>
                  <a:schemeClr val="accent5">
                    <a:lumMod val="75000"/>
                  </a:schemeClr>
                </a:solidFill>
              </a:rPr>
              <a:t>Sigmoidfunktion</a:t>
            </a:r>
            <a:endParaRPr lang="de-DE"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b="0" i="0" dirty="0">
                <a:solidFill>
                  <a:srgbClr val="222222"/>
                </a:solidFill>
                <a:effectLst/>
                <a:latin typeface="Roboto" panose="02000000000000000000" pitchFamily="2" charset="0"/>
              </a:rPr>
              <a:t>Der Hauptgrund für die Verwendung der Sigmoid-Funktion liegt darin, dass sie zwischen (</a:t>
            </a:r>
            <a:r>
              <a:rPr lang="de-DE" b="1" i="0" dirty="0">
                <a:solidFill>
                  <a:srgbClr val="222222"/>
                </a:solidFill>
                <a:effectLst/>
                <a:latin typeface="Roboto" panose="02000000000000000000" pitchFamily="2" charset="0"/>
              </a:rPr>
              <a:t>0 bis 1</a:t>
            </a:r>
            <a:r>
              <a:rPr lang="de-DE" b="0" i="0" dirty="0">
                <a:solidFill>
                  <a:srgbClr val="222222"/>
                </a:solidFill>
                <a:effectLst/>
                <a:latin typeface="Roboto" panose="02000000000000000000" pitchFamily="2" charset="0"/>
              </a:rPr>
              <a:t>) liegt. Daher wird es insbesondere für Modelle verwendet, bei denen </a:t>
            </a:r>
            <a:r>
              <a:rPr lang="de-DE" b="1" i="0" dirty="0">
                <a:solidFill>
                  <a:srgbClr val="222222"/>
                </a:solidFill>
                <a:effectLst/>
                <a:latin typeface="Roboto" panose="02000000000000000000" pitchFamily="2" charset="0"/>
              </a:rPr>
              <a:t>die Wahrscheinlichkeit</a:t>
            </a:r>
            <a:r>
              <a:rPr lang="de-DE" b="0" i="0" dirty="0">
                <a:solidFill>
                  <a:srgbClr val="222222"/>
                </a:solidFill>
                <a:effectLst/>
                <a:latin typeface="Roboto" panose="02000000000000000000" pitchFamily="2" charset="0"/>
              </a:rPr>
              <a:t> als Ausgabe </a:t>
            </a:r>
            <a:r>
              <a:rPr lang="de-DE" b="1" i="0" dirty="0">
                <a:solidFill>
                  <a:srgbClr val="222222"/>
                </a:solidFill>
                <a:effectLst/>
                <a:latin typeface="Roboto" panose="02000000000000000000" pitchFamily="2" charset="0"/>
              </a:rPr>
              <a:t>vorhergesagt werden </a:t>
            </a:r>
            <a:r>
              <a:rPr lang="de-DE" b="0" i="0" dirty="0">
                <a:solidFill>
                  <a:srgbClr val="222222"/>
                </a:solidFill>
                <a:effectLst/>
                <a:latin typeface="Roboto" panose="02000000000000000000" pitchFamily="2" charset="0"/>
              </a:rPr>
              <a:t>muss. Da die Wahrscheinlichkeit von irgendetwas nur zwischen </a:t>
            </a:r>
            <a:r>
              <a:rPr lang="de-DE" b="1" i="0" dirty="0">
                <a:solidFill>
                  <a:srgbClr val="222222"/>
                </a:solidFill>
                <a:effectLst/>
                <a:latin typeface="Roboto" panose="02000000000000000000" pitchFamily="2" charset="0"/>
              </a:rPr>
              <a:t>0 und</a:t>
            </a:r>
            <a:r>
              <a:rPr lang="de-DE" b="0" i="0" dirty="0">
                <a:solidFill>
                  <a:srgbClr val="222222"/>
                </a:solidFill>
                <a:effectLst/>
                <a:latin typeface="Roboto" panose="02000000000000000000" pitchFamily="2" charset="0"/>
              </a:rPr>
              <a:t> </a:t>
            </a:r>
            <a:r>
              <a:rPr lang="de-DE" b="1" i="0" dirty="0">
                <a:solidFill>
                  <a:srgbClr val="222222"/>
                </a:solidFill>
                <a:effectLst/>
                <a:latin typeface="Roboto" panose="02000000000000000000" pitchFamily="2" charset="0"/>
              </a:rPr>
              <a:t>1</a:t>
            </a:r>
            <a:r>
              <a:rPr lang="de-DE" b="0" i="0" dirty="0">
                <a:solidFill>
                  <a:srgbClr val="222222"/>
                </a:solidFill>
                <a:effectLst/>
                <a:latin typeface="Roboto" panose="02000000000000000000" pitchFamily="2" charset="0"/>
              </a:rPr>
              <a:t> liegt, ist Sigmoid die richtige Wahl.</a:t>
            </a:r>
            <a:endParaRPr lang="de-DE" dirty="0"/>
          </a:p>
          <a:p>
            <a:endParaRPr lang="de-DE" dirty="0"/>
          </a:p>
          <a:p>
            <a:pPr marL="139700" indent="0">
              <a:buNone/>
            </a:pPr>
            <a:r>
              <a:rPr lang="de-DE" dirty="0"/>
              <a:t>Es wäre schön, wenn wir eine dynamischere Funktion haben könnten, zum Beispiel die rote Linie!</a:t>
            </a:r>
          </a:p>
          <a:p>
            <a:pPr marL="139700" indent="0" algn="l">
              <a:buNone/>
            </a:pPr>
            <a:r>
              <a:rPr lang="de-DE" b="0" i="0" dirty="0">
                <a:solidFill>
                  <a:srgbClr val="222222"/>
                </a:solidFill>
                <a:effectLst/>
                <a:latin typeface="Roboto" panose="02000000000000000000" pitchFamily="2" charset="0"/>
              </a:rPr>
              <a:t>Da die Wahrscheinlichkeit von irgendetwas nur zwischen </a:t>
            </a:r>
            <a:r>
              <a:rPr lang="de-DE" b="1" i="0" dirty="0">
                <a:solidFill>
                  <a:srgbClr val="222222"/>
                </a:solidFill>
                <a:effectLst/>
                <a:latin typeface="Roboto" panose="02000000000000000000" pitchFamily="2" charset="0"/>
              </a:rPr>
              <a:t>0 und</a:t>
            </a:r>
            <a:r>
              <a:rPr lang="de-DE" b="0" i="0" dirty="0">
                <a:solidFill>
                  <a:srgbClr val="222222"/>
                </a:solidFill>
                <a:effectLst/>
                <a:latin typeface="Roboto" panose="02000000000000000000" pitchFamily="2" charset="0"/>
              </a:rPr>
              <a:t> </a:t>
            </a:r>
            <a:r>
              <a:rPr lang="de-DE" b="1" i="0" dirty="0">
                <a:solidFill>
                  <a:srgbClr val="222222"/>
                </a:solidFill>
                <a:effectLst/>
                <a:latin typeface="Roboto" panose="02000000000000000000" pitchFamily="2" charset="0"/>
              </a:rPr>
              <a:t>1</a:t>
            </a:r>
            <a:r>
              <a:rPr lang="de-DE" b="0" i="0" dirty="0">
                <a:solidFill>
                  <a:srgbClr val="222222"/>
                </a:solidFill>
                <a:effectLst/>
                <a:latin typeface="Roboto" panose="02000000000000000000" pitchFamily="2" charset="0"/>
              </a:rPr>
              <a:t> liegt, ist Sigmoid die richtige Wahl.</a:t>
            </a:r>
            <a:endParaRPr lang="de-DE" dirty="0"/>
          </a:p>
        </p:txBody>
      </p:sp>
    </p:spTree>
    <p:extLst>
      <p:ext uri="{BB962C8B-B14F-4D97-AF65-F5344CB8AC3E}">
        <p14:creationId xmlns:p14="http://schemas.microsoft.com/office/powerpoint/2010/main" val="225670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Wir erweitern diese Ausgangsschicht so, dass sie auch im Fall der </a:t>
            </a:r>
            <a:r>
              <a:rPr lang="de-DE" b="1" dirty="0"/>
              <a:t>Multi-Klassifikation</a:t>
            </a:r>
            <a:r>
              <a:rPr lang="de-DE" dirty="0"/>
              <a:t> funktioniert.</a:t>
            </a:r>
          </a:p>
          <a:p>
            <a:endParaRPr lang="de-DE" dirty="0"/>
          </a:p>
          <a:p>
            <a:r>
              <a:rPr lang="de-DE" dirty="0"/>
              <a:t>Um die Genauigkeit der Vorhersage zu verstehen, wird jede Ausgabe mit ihrem entsprechenden wahren Wert verglichen. </a:t>
            </a:r>
          </a:p>
          <a:p>
            <a:endParaRPr lang="de-DE" dirty="0"/>
          </a:p>
          <a:p>
            <a:r>
              <a:rPr lang="de-DE" dirty="0"/>
              <a:t>Wahre Werte wurden „</a:t>
            </a:r>
            <a:r>
              <a:rPr lang="de-DE" dirty="0" err="1"/>
              <a:t>one</a:t>
            </a:r>
            <a:r>
              <a:rPr lang="de-DE" dirty="0"/>
              <a:t>-hot-</a:t>
            </a:r>
            <a:r>
              <a:rPr lang="de-DE" dirty="0" err="1"/>
              <a:t>encoded</a:t>
            </a:r>
            <a:r>
              <a:rPr lang="de-DE" dirty="0"/>
              <a:t>“ kodiert, d. h. eine 1 erscheint in der Spalte, welche der richtigen Kategorie entspricht,</a:t>
            </a:r>
          </a:p>
          <a:p>
            <a:pPr marL="139700" indent="0">
              <a:buNone/>
            </a:pPr>
            <a:r>
              <a:rPr lang="de-DE" dirty="0"/>
              <a:t>         ansonsten erscheint eine 0</a:t>
            </a:r>
          </a:p>
        </p:txBody>
      </p:sp>
    </p:spTree>
    <p:extLst>
      <p:ext uri="{BB962C8B-B14F-4D97-AF65-F5344CB8AC3E}">
        <p14:creationId xmlns:p14="http://schemas.microsoft.com/office/powerpoint/2010/main" val="3943653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lgn="just">
              <a:buNone/>
            </a:pPr>
            <a:endParaRPr lang="de-DE" b="1" dirty="0"/>
          </a:p>
          <a:p>
            <a:pPr marL="139700" indent="0" algn="just">
              <a:buNone/>
            </a:pPr>
            <a:r>
              <a:rPr lang="de-DE" b="1" dirty="0"/>
              <a:t>Es gibt zwei Haupttypen von Mehrklassensituationen</a:t>
            </a:r>
          </a:p>
          <a:p>
            <a:pPr marL="139700" indent="0" algn="just">
              <a:buNone/>
            </a:pPr>
            <a:endParaRPr lang="de-DE" b="1" dirty="0"/>
          </a:p>
          <a:p>
            <a:pPr marL="139700" indent="0" algn="just">
              <a:buNone/>
            </a:pPr>
            <a:r>
              <a:rPr lang="de-DE" b="1" dirty="0"/>
              <a:t>Nicht-exklusiv</a:t>
            </a:r>
            <a:r>
              <a:rPr lang="de-DE" dirty="0"/>
              <a:t> </a:t>
            </a:r>
          </a:p>
          <a:p>
            <a:pPr marL="139700" indent="0" algn="just">
              <a:buNone/>
            </a:pPr>
            <a:endParaRPr lang="de-DE" dirty="0"/>
          </a:p>
          <a:p>
            <a:pPr marL="139700" indent="0" algn="just">
              <a:buNone/>
            </a:pPr>
            <a:r>
              <a:rPr lang="de-DE" b="1" dirty="0"/>
              <a:t>Sigmoid-Funktion für nicht </a:t>
            </a:r>
            <a:r>
              <a:rPr lang="de-DE" b="1" dirty="0" err="1"/>
              <a:t>exclusiv</a:t>
            </a:r>
            <a:r>
              <a:rPr lang="de-DE" b="1" dirty="0"/>
              <a:t> </a:t>
            </a:r>
            <a:r>
              <a:rPr lang="de-DE" b="1" dirty="0" err="1"/>
              <a:t>klassen</a:t>
            </a:r>
            <a:endParaRPr lang="de-DE" b="1" dirty="0"/>
          </a:p>
          <a:p>
            <a:pPr marL="139700" indent="0" algn="just">
              <a:buNone/>
            </a:pPr>
            <a:r>
              <a:rPr lang="de-DE" dirty="0"/>
              <a:t>Jedes Neuron erzeugt einen Ausgabewert zwischen 0 und 1, der die Wahrscheinlichkeit angibt, dieser Klasse zugeordnet zu werden.</a:t>
            </a:r>
          </a:p>
          <a:p>
            <a:pPr marL="139700" indent="0" algn="just">
              <a:buNone/>
            </a:pPr>
            <a:endParaRPr lang="de-DE" dirty="0"/>
          </a:p>
          <a:p>
            <a:pPr marL="139700" indent="0" algn="just">
              <a:buNone/>
            </a:pPr>
            <a:r>
              <a:rPr lang="de-DE" dirty="0"/>
              <a:t>Dabei ist zu beachten, dass jedes Neuron unabhängig von den anderen Klassen eine Ausgabe produzieren kann, so dass ein einziger Datenpunkt, der in die Funktion eingespeist wird, mehreren Klassen zugeordnet werden kann.</a:t>
            </a:r>
          </a:p>
          <a:p>
            <a:pPr marL="139700" indent="0" algn="just">
              <a:buNone/>
            </a:pPr>
            <a:endParaRPr lang="de-DE" dirty="0"/>
          </a:p>
          <a:p>
            <a:pPr marL="139700" indent="0" algn="just">
              <a:buNone/>
            </a:pPr>
            <a:r>
              <a:rPr lang="de-DE" b="1" dirty="0"/>
              <a:t>Sich gegenseitig ausschließende Klassen</a:t>
            </a:r>
          </a:p>
          <a:p>
            <a:pPr marL="139700" indent="0" algn="just">
              <a:buNone/>
            </a:pPr>
            <a:endParaRPr lang="de-DE" b="1" dirty="0"/>
          </a:p>
          <a:p>
            <a:pPr marL="139700" indent="0" algn="just">
              <a:buNone/>
            </a:pPr>
            <a:r>
              <a:rPr lang="de-DE" b="0" dirty="0"/>
              <a:t>Nur eine Klasse pro Datenpunkt.</a:t>
            </a:r>
          </a:p>
          <a:p>
            <a:pPr marL="139700" indent="0" algn="just">
              <a:buNone/>
            </a:pPr>
            <a:endParaRPr lang="de-DE" dirty="0"/>
          </a:p>
          <a:p>
            <a:pPr marL="139700" indent="0" algn="just">
              <a:buNone/>
            </a:pPr>
            <a:r>
              <a:rPr lang="de-DE" dirty="0"/>
              <a:t>Was aber, tun ,wenn jedem Datenpunkt nur eine Klasse zugeordnet werden kann?</a:t>
            </a:r>
          </a:p>
          <a:p>
            <a:pPr marL="139700" indent="0" algn="just">
              <a:buNone/>
            </a:pPr>
            <a:endParaRPr lang="de-DE" dirty="0"/>
          </a:p>
          <a:p>
            <a:pPr marL="139700" indent="0" algn="just">
              <a:buNone/>
            </a:pPr>
            <a:r>
              <a:rPr lang="de-DE" dirty="0"/>
              <a:t>Dafür können wir die </a:t>
            </a:r>
            <a:r>
              <a:rPr lang="de-DE" b="1" dirty="0" err="1"/>
              <a:t>Softmax</a:t>
            </a:r>
            <a:r>
              <a:rPr lang="de-DE" b="1" dirty="0"/>
              <a:t>-Funktion</a:t>
            </a:r>
            <a:r>
              <a:rPr lang="de-DE" dirty="0"/>
              <a:t> verwenden!</a:t>
            </a:r>
          </a:p>
          <a:p>
            <a:pPr marL="139700" indent="0" algn="just">
              <a:buNone/>
            </a:pPr>
            <a:endParaRPr lang="de-DE" dirty="0"/>
          </a:p>
        </p:txBody>
      </p:sp>
    </p:spTree>
    <p:extLst>
      <p:ext uri="{BB962C8B-B14F-4D97-AF65-F5344CB8AC3E}">
        <p14:creationId xmlns:p14="http://schemas.microsoft.com/office/powerpoint/2010/main" val="451239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Die </a:t>
            </a:r>
            <a:r>
              <a:rPr lang="de-DE" dirty="0" err="1"/>
              <a:t>Softmax</a:t>
            </a:r>
            <a:r>
              <a:rPr lang="de-DE" dirty="0"/>
              <a:t>-Funktion berechnet die Wahrscheinlichkeitsverteilung des Ereignisses über K verschiedene Ereignisse.</a:t>
            </a:r>
          </a:p>
          <a:p>
            <a:r>
              <a:rPr lang="de-DE" dirty="0"/>
              <a:t>Diese Funktion berechnet die Wahrscheinlichkeiten für jede Zielklasse über alle möglichen Zielklassen.</a:t>
            </a:r>
          </a:p>
          <a:p>
            <a:endParaRPr lang="de-DE" dirty="0"/>
          </a:p>
          <a:p>
            <a:r>
              <a:rPr lang="de-DE" dirty="0"/>
              <a:t>Der Bereich liegt zwischen 0 und 1, und die Summe aller Wahrscheinlichkeiten ist gleich eins. </a:t>
            </a:r>
          </a:p>
          <a:p>
            <a:r>
              <a:rPr lang="de-DE" dirty="0"/>
              <a:t>Das Modell gibt die Wahrscheinlichkeiten der einzelnen Klassen zurück und die gewählte Zielklasse hat die höchste Wahrscheinlichkeit.</a:t>
            </a:r>
          </a:p>
          <a:p>
            <a:endParaRPr lang="de-DE" dirty="0"/>
          </a:p>
          <a:p>
            <a:r>
              <a:rPr lang="de-DE" dirty="0"/>
              <a:t>Die Hauptsache ist, dass Sie diese Art von Ergebnis erhalten, wenn Sie Softmax für Mehrklassenprobleme verwenden:</a:t>
            </a:r>
          </a:p>
          <a:p>
            <a:r>
              <a:rPr lang="de-DE" dirty="0"/>
              <a:t>[Rot , Grün , Blau]</a:t>
            </a:r>
          </a:p>
          <a:p>
            <a:r>
              <a:rPr lang="de-DE" dirty="0"/>
              <a:t>[ 0.1 , 0.6 , 0.3 ]</a:t>
            </a:r>
          </a:p>
        </p:txBody>
      </p:sp>
    </p:spTree>
    <p:extLst>
      <p:ext uri="{BB962C8B-B14F-4D97-AF65-F5344CB8AC3E}">
        <p14:creationId xmlns:p14="http://schemas.microsoft.com/office/powerpoint/2010/main" val="3482254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6.jpeg"/><Relationship Id="rId7" Type="http://schemas.openxmlformats.org/officeDocument/2006/relationships/image" Target="../media/image20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220.png"/><Relationship Id="rId5" Type="http://schemas.openxmlformats.org/officeDocument/2006/relationships/image" Target="../media/image19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10.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doi.org/10.5051/jpis.2018.48.2.11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hyperlink" Target="https://ebookcentral.proquest.com/" TargetMode="External"/><Relationship Id="rId2" Type="http://schemas.openxmlformats.org/officeDocument/2006/relationships/hyperlink" Target="https://arxiv.org/pdf/1409.1556"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158EF8F-EB19-433E-A15F-26CD63B590EB}"/>
              </a:ext>
            </a:extLst>
          </p:cNvPr>
          <p:cNvSpPr/>
          <p:nvPr/>
        </p:nvSpPr>
        <p:spPr>
          <a:xfrm>
            <a:off x="0" y="0"/>
            <a:ext cx="9144000" cy="30779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3C917768-83D8-44F2-901C-AD6454A3CCEF}"/>
              </a:ext>
            </a:extLst>
          </p:cNvPr>
          <p:cNvSpPr>
            <a:spLocks noGrp="1"/>
          </p:cNvSpPr>
          <p:nvPr>
            <p:ph type="title"/>
          </p:nvPr>
        </p:nvSpPr>
        <p:spPr>
          <a:xfrm>
            <a:off x="428078" y="1030839"/>
            <a:ext cx="8520600" cy="1561800"/>
          </a:xfrm>
        </p:spPr>
        <p:txBody>
          <a:bodyPr/>
          <a:lstStyle/>
          <a:p>
            <a:pPr algn="ctr"/>
            <a:r>
              <a:rPr lang="de-DE" b="1" dirty="0">
                <a:solidFill>
                  <a:schemeClr val="bg1"/>
                </a:solidFill>
              </a:rPr>
              <a:t>Detektion und Klassifikation verschiedener Mundschutz-Maskentypen unter Verwendung neuronaler Netze</a:t>
            </a:r>
            <a:br>
              <a:rPr lang="de-DE" b="1" dirty="0">
                <a:solidFill>
                  <a:schemeClr val="tx1">
                    <a:lumMod val="75000"/>
                    <a:lumOff val="25000"/>
                  </a:schemeClr>
                </a:solidFill>
              </a:rPr>
            </a:br>
            <a:br>
              <a:rPr lang="de-DE" dirty="0"/>
            </a:br>
            <a:br>
              <a:rPr lang="de-DE" dirty="0"/>
            </a:br>
            <a:r>
              <a:rPr lang="de-DE" sz="2400" dirty="0"/>
              <a:t>Studiengang</a:t>
            </a:r>
            <a:r>
              <a:rPr lang="de-DE" dirty="0"/>
              <a:t> : </a:t>
            </a:r>
            <a:r>
              <a:rPr lang="de-DE" sz="2400" dirty="0"/>
              <a:t>Angewandte Informatik</a:t>
            </a:r>
            <a:endParaRPr lang="de-DE" dirty="0"/>
          </a:p>
        </p:txBody>
      </p:sp>
      <p:sp>
        <p:nvSpPr>
          <p:cNvPr id="3" name="Foliennummernplatzhalter 2">
            <a:extLst>
              <a:ext uri="{FF2B5EF4-FFF2-40B4-BE49-F238E27FC236}">
                <a16:creationId xmlns:a16="http://schemas.microsoft.com/office/drawing/2014/main" id="{ACB462EF-3ADB-40A3-8CEA-3C58BA85F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1</a:t>
            </a:fld>
            <a:endParaRPr lang="de-DE" dirty="0">
              <a:solidFill>
                <a:schemeClr val="bg1"/>
              </a:solidFill>
            </a:endParaRPr>
          </a:p>
        </p:txBody>
      </p:sp>
      <p:sp>
        <p:nvSpPr>
          <p:cNvPr id="8" name="Textfeld 7">
            <a:extLst>
              <a:ext uri="{FF2B5EF4-FFF2-40B4-BE49-F238E27FC236}">
                <a16:creationId xmlns:a16="http://schemas.microsoft.com/office/drawing/2014/main" id="{E23E8089-7AFF-4B3F-A3F4-6F746A1DEAD0}"/>
              </a:ext>
            </a:extLst>
          </p:cNvPr>
          <p:cNvSpPr txBox="1"/>
          <p:nvPr/>
        </p:nvSpPr>
        <p:spPr>
          <a:xfrm>
            <a:off x="3535086" y="461943"/>
            <a:ext cx="1641566" cy="461665"/>
          </a:xfrm>
          <a:prstGeom prst="rect">
            <a:avLst/>
          </a:prstGeom>
          <a:noFill/>
        </p:spPr>
        <p:txBody>
          <a:bodyPr wrap="square">
            <a:spAutoFit/>
          </a:bodyPr>
          <a:lstStyle/>
          <a:p>
            <a:r>
              <a:rPr lang="de-DE" sz="2400" b="1" dirty="0">
                <a:solidFill>
                  <a:srgbClr val="FF0000"/>
                </a:solidFill>
                <a:effectLst/>
                <a:latin typeface="Calibri" panose="020F0502020204030204" pitchFamily="34" charset="0"/>
              </a:rPr>
              <a:t>Thema </a:t>
            </a:r>
            <a:endParaRPr lang="de-DE" sz="2400" dirty="0">
              <a:solidFill>
                <a:srgbClr val="FF0000"/>
              </a:solidFill>
            </a:endParaRPr>
          </a:p>
        </p:txBody>
      </p:sp>
      <p:sp>
        <p:nvSpPr>
          <p:cNvPr id="9" name="Textfeld 8">
            <a:extLst>
              <a:ext uri="{FF2B5EF4-FFF2-40B4-BE49-F238E27FC236}">
                <a16:creationId xmlns:a16="http://schemas.microsoft.com/office/drawing/2014/main" id="{D8C87DA6-24B8-47E1-8A52-5DAF1EFFD81D}"/>
              </a:ext>
            </a:extLst>
          </p:cNvPr>
          <p:cNvSpPr txBox="1"/>
          <p:nvPr/>
        </p:nvSpPr>
        <p:spPr>
          <a:xfrm>
            <a:off x="3430366" y="4554599"/>
            <a:ext cx="3211503" cy="338554"/>
          </a:xfrm>
          <a:prstGeom prst="rect">
            <a:avLst/>
          </a:prstGeom>
          <a:noFill/>
        </p:spPr>
        <p:txBody>
          <a:bodyPr wrap="square" rtlCol="0">
            <a:spAutoFit/>
          </a:bodyPr>
          <a:lstStyle/>
          <a:p>
            <a:r>
              <a:rPr lang="de-DE" sz="1600" b="1" i="1" dirty="0"/>
              <a:t>Student : Koffitse Aboudou</a:t>
            </a:r>
          </a:p>
        </p:txBody>
      </p:sp>
      <p:pic>
        <p:nvPicPr>
          <p:cNvPr id="6" name="Grafik 5">
            <a:extLst>
              <a:ext uri="{FF2B5EF4-FFF2-40B4-BE49-F238E27FC236}">
                <a16:creationId xmlns:a16="http://schemas.microsoft.com/office/drawing/2014/main" id="{3337C808-6D7D-4C29-B3D3-22A379EB3828}"/>
              </a:ext>
            </a:extLst>
          </p:cNvPr>
          <p:cNvPicPr>
            <a:picLocks noChangeAspect="1"/>
          </p:cNvPicPr>
          <p:nvPr/>
        </p:nvPicPr>
        <p:blipFill>
          <a:blip r:embed="rId2"/>
          <a:stretch>
            <a:fillRect/>
          </a:stretch>
        </p:blipFill>
        <p:spPr>
          <a:xfrm>
            <a:off x="3108959" y="3764273"/>
            <a:ext cx="3387543" cy="689089"/>
          </a:xfrm>
          <a:prstGeom prst="rect">
            <a:avLst/>
          </a:prstGeom>
        </p:spPr>
      </p:pic>
    </p:spTree>
    <p:extLst>
      <p:ext uri="{BB962C8B-B14F-4D97-AF65-F5344CB8AC3E}">
        <p14:creationId xmlns:p14="http://schemas.microsoft.com/office/powerpoint/2010/main" val="2013801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291972D1-84ED-451A-AED7-F245DB6988A6}"/>
              </a:ext>
            </a:extLst>
          </p:cNvPr>
          <p:cNvGrpSpPr/>
          <p:nvPr/>
        </p:nvGrpSpPr>
        <p:grpSpPr>
          <a:xfrm>
            <a:off x="1016001" y="1914259"/>
            <a:ext cx="6106236" cy="2384276"/>
            <a:chOff x="62088" y="1716374"/>
            <a:chExt cx="8240012" cy="3064159"/>
          </a:xfrm>
        </p:grpSpPr>
        <p:sp>
          <p:nvSpPr>
            <p:cNvPr id="3" name="Google Shape;1307;p108">
              <a:extLst>
                <a:ext uri="{FF2B5EF4-FFF2-40B4-BE49-F238E27FC236}">
                  <a16:creationId xmlns:a16="http://schemas.microsoft.com/office/drawing/2014/main" id="{84F8269B-7629-454B-882F-27D405BE4D0F}"/>
                </a:ext>
              </a:extLst>
            </p:cNvPr>
            <p:cNvSpPr/>
            <p:nvPr/>
          </p:nvSpPr>
          <p:spPr>
            <a:xfrm>
              <a:off x="4296846" y="2037425"/>
              <a:ext cx="538500" cy="538500"/>
            </a:xfrm>
            <a:prstGeom prst="ellipse">
              <a:avLst/>
            </a:prstGeom>
            <a:solidFill>
              <a:srgbClr val="D9EAD3"/>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08;p108">
              <a:extLst>
                <a:ext uri="{FF2B5EF4-FFF2-40B4-BE49-F238E27FC236}">
                  <a16:creationId xmlns:a16="http://schemas.microsoft.com/office/drawing/2014/main" id="{0CD7AA9E-46F0-45AC-8B58-083629ACFB7A}"/>
                </a:ext>
              </a:extLst>
            </p:cNvPr>
            <p:cNvSpPr/>
            <p:nvPr/>
          </p:nvSpPr>
          <p:spPr>
            <a:xfrm>
              <a:off x="4296846" y="2908063"/>
              <a:ext cx="538500" cy="538500"/>
            </a:xfrm>
            <a:prstGeom prst="ellipse">
              <a:avLst/>
            </a:prstGeom>
            <a:solidFill>
              <a:srgbClr val="D9EAD3"/>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09;p108">
              <a:extLst>
                <a:ext uri="{FF2B5EF4-FFF2-40B4-BE49-F238E27FC236}">
                  <a16:creationId xmlns:a16="http://schemas.microsoft.com/office/drawing/2014/main" id="{50F6D91E-E9F2-48F7-B58D-2EA86429DC77}"/>
                </a:ext>
              </a:extLst>
            </p:cNvPr>
            <p:cNvSpPr/>
            <p:nvPr/>
          </p:nvSpPr>
          <p:spPr>
            <a:xfrm>
              <a:off x="4302746" y="4123725"/>
              <a:ext cx="538500" cy="538500"/>
            </a:xfrm>
            <a:prstGeom prst="ellipse">
              <a:avLst/>
            </a:prstGeom>
            <a:solidFill>
              <a:srgbClr val="D9EAD3"/>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310;p108">
              <a:extLst>
                <a:ext uri="{FF2B5EF4-FFF2-40B4-BE49-F238E27FC236}">
                  <a16:creationId xmlns:a16="http://schemas.microsoft.com/office/drawing/2014/main" id="{EEAD8C53-854E-4969-B7A5-F832100E1AEC}"/>
                </a:ext>
              </a:extLst>
            </p:cNvPr>
            <p:cNvCxnSpPr>
              <a:endCxn id="4" idx="2"/>
            </p:cNvCxnSpPr>
            <p:nvPr/>
          </p:nvCxnSpPr>
          <p:spPr>
            <a:xfrm>
              <a:off x="2416446" y="2787913"/>
              <a:ext cx="1880400" cy="389400"/>
            </a:xfrm>
            <a:prstGeom prst="straightConnector1">
              <a:avLst/>
            </a:prstGeom>
            <a:noFill/>
            <a:ln w="28575" cap="flat" cmpd="sng">
              <a:solidFill>
                <a:srgbClr val="595959"/>
              </a:solidFill>
              <a:prstDash val="solid"/>
              <a:round/>
              <a:headEnd type="none" w="med" len="med"/>
              <a:tailEnd type="triangle" w="med" len="med"/>
            </a:ln>
          </p:spPr>
        </p:cxnSp>
        <p:cxnSp>
          <p:nvCxnSpPr>
            <p:cNvPr id="7" name="Google Shape;1312;p108">
              <a:extLst>
                <a:ext uri="{FF2B5EF4-FFF2-40B4-BE49-F238E27FC236}">
                  <a16:creationId xmlns:a16="http://schemas.microsoft.com/office/drawing/2014/main" id="{9EEF002E-470D-45E8-802C-10143538D5FA}"/>
                </a:ext>
              </a:extLst>
            </p:cNvPr>
            <p:cNvCxnSpPr>
              <a:endCxn id="3" idx="2"/>
            </p:cNvCxnSpPr>
            <p:nvPr/>
          </p:nvCxnSpPr>
          <p:spPr>
            <a:xfrm rot="10800000" flipH="1">
              <a:off x="2416446" y="2306675"/>
              <a:ext cx="1880400" cy="481200"/>
            </a:xfrm>
            <a:prstGeom prst="straightConnector1">
              <a:avLst/>
            </a:prstGeom>
            <a:noFill/>
            <a:ln w="28575" cap="flat" cmpd="sng">
              <a:solidFill>
                <a:srgbClr val="595959"/>
              </a:solidFill>
              <a:prstDash val="solid"/>
              <a:round/>
              <a:headEnd type="none" w="med" len="med"/>
              <a:tailEnd type="triangle" w="med" len="med"/>
            </a:ln>
          </p:spPr>
        </p:cxnSp>
        <p:cxnSp>
          <p:nvCxnSpPr>
            <p:cNvPr id="8" name="Google Shape;1313;p108">
              <a:extLst>
                <a:ext uri="{FF2B5EF4-FFF2-40B4-BE49-F238E27FC236}">
                  <a16:creationId xmlns:a16="http://schemas.microsoft.com/office/drawing/2014/main" id="{B1BBDCFA-BFC4-4318-BD02-F1EE3C5276BB}"/>
                </a:ext>
              </a:extLst>
            </p:cNvPr>
            <p:cNvCxnSpPr>
              <a:stCxn id="15" idx="5"/>
              <a:endCxn id="5" idx="1"/>
            </p:cNvCxnSpPr>
            <p:nvPr/>
          </p:nvCxnSpPr>
          <p:spPr>
            <a:xfrm>
              <a:off x="2833702" y="2978316"/>
              <a:ext cx="1548000" cy="1224300"/>
            </a:xfrm>
            <a:prstGeom prst="straightConnector1">
              <a:avLst/>
            </a:prstGeom>
            <a:noFill/>
            <a:ln w="28575" cap="flat" cmpd="sng">
              <a:solidFill>
                <a:srgbClr val="595959"/>
              </a:solidFill>
              <a:prstDash val="solid"/>
              <a:round/>
              <a:headEnd type="none" w="med" len="med"/>
              <a:tailEnd type="triangle" w="med" len="med"/>
            </a:ln>
          </p:spPr>
        </p:cxnSp>
        <p:cxnSp>
          <p:nvCxnSpPr>
            <p:cNvPr id="9" name="Google Shape;1315;p108">
              <a:extLst>
                <a:ext uri="{FF2B5EF4-FFF2-40B4-BE49-F238E27FC236}">
                  <a16:creationId xmlns:a16="http://schemas.microsoft.com/office/drawing/2014/main" id="{F9CF6729-ED95-4522-86F3-28ADBDE431CF}"/>
                </a:ext>
              </a:extLst>
            </p:cNvPr>
            <p:cNvCxnSpPr/>
            <p:nvPr/>
          </p:nvCxnSpPr>
          <p:spPr>
            <a:xfrm rot="10800000" flipH="1">
              <a:off x="4835460" y="2299813"/>
              <a:ext cx="680100" cy="6900"/>
            </a:xfrm>
            <a:prstGeom prst="straightConnector1">
              <a:avLst/>
            </a:prstGeom>
            <a:noFill/>
            <a:ln w="28575" cap="flat" cmpd="sng">
              <a:solidFill>
                <a:srgbClr val="595959"/>
              </a:solidFill>
              <a:prstDash val="solid"/>
              <a:round/>
              <a:headEnd type="none" w="med" len="med"/>
              <a:tailEnd type="triangle" w="med" len="med"/>
            </a:ln>
          </p:spPr>
        </p:cxnSp>
        <p:cxnSp>
          <p:nvCxnSpPr>
            <p:cNvPr id="10" name="Google Shape;1316;p108">
              <a:extLst>
                <a:ext uri="{FF2B5EF4-FFF2-40B4-BE49-F238E27FC236}">
                  <a16:creationId xmlns:a16="http://schemas.microsoft.com/office/drawing/2014/main" id="{803D3FA9-C1D9-4165-B2BA-DC9A7A66D5BF}"/>
                </a:ext>
              </a:extLst>
            </p:cNvPr>
            <p:cNvCxnSpPr/>
            <p:nvPr/>
          </p:nvCxnSpPr>
          <p:spPr>
            <a:xfrm>
              <a:off x="4835460" y="3174313"/>
              <a:ext cx="654000" cy="3000"/>
            </a:xfrm>
            <a:prstGeom prst="straightConnector1">
              <a:avLst/>
            </a:prstGeom>
            <a:noFill/>
            <a:ln w="28575" cap="flat" cmpd="sng">
              <a:solidFill>
                <a:srgbClr val="595959"/>
              </a:solidFill>
              <a:prstDash val="solid"/>
              <a:round/>
              <a:headEnd type="none" w="med" len="med"/>
              <a:tailEnd type="triangle" w="med" len="med"/>
            </a:ln>
          </p:spPr>
        </p:cxnSp>
        <p:cxnSp>
          <p:nvCxnSpPr>
            <p:cNvPr id="11" name="Google Shape;1317;p108">
              <a:extLst>
                <a:ext uri="{FF2B5EF4-FFF2-40B4-BE49-F238E27FC236}">
                  <a16:creationId xmlns:a16="http://schemas.microsoft.com/office/drawing/2014/main" id="{BAFA8A24-4F5F-4A3B-A5CD-1ED38048CFB3}"/>
                </a:ext>
              </a:extLst>
            </p:cNvPr>
            <p:cNvCxnSpPr/>
            <p:nvPr/>
          </p:nvCxnSpPr>
          <p:spPr>
            <a:xfrm>
              <a:off x="4818060" y="4392963"/>
              <a:ext cx="714900" cy="0"/>
            </a:xfrm>
            <a:prstGeom prst="straightConnector1">
              <a:avLst/>
            </a:prstGeom>
            <a:noFill/>
            <a:ln w="28575" cap="flat" cmpd="sng">
              <a:solidFill>
                <a:srgbClr val="595959"/>
              </a:solidFill>
              <a:prstDash val="solid"/>
              <a:round/>
              <a:headEnd type="none" w="med" len="med"/>
              <a:tailEnd type="triangle" w="med" len="med"/>
            </a:ln>
          </p:spPr>
        </p:cxnSp>
        <p:cxnSp>
          <p:nvCxnSpPr>
            <p:cNvPr id="12" name="Google Shape;1318;p108">
              <a:extLst>
                <a:ext uri="{FF2B5EF4-FFF2-40B4-BE49-F238E27FC236}">
                  <a16:creationId xmlns:a16="http://schemas.microsoft.com/office/drawing/2014/main" id="{17806DFB-56E0-46DB-B147-F5DF978133EF}"/>
                </a:ext>
              </a:extLst>
            </p:cNvPr>
            <p:cNvCxnSpPr>
              <a:endCxn id="3" idx="2"/>
            </p:cNvCxnSpPr>
            <p:nvPr/>
          </p:nvCxnSpPr>
          <p:spPr>
            <a:xfrm rot="10800000" flipH="1">
              <a:off x="2416446" y="2306675"/>
              <a:ext cx="1880400" cy="1146300"/>
            </a:xfrm>
            <a:prstGeom prst="straightConnector1">
              <a:avLst/>
            </a:prstGeom>
            <a:noFill/>
            <a:ln w="28575" cap="flat" cmpd="sng">
              <a:solidFill>
                <a:srgbClr val="595959"/>
              </a:solidFill>
              <a:prstDash val="solid"/>
              <a:round/>
              <a:headEnd type="none" w="med" len="med"/>
              <a:tailEnd type="triangle" w="med" len="med"/>
            </a:ln>
          </p:spPr>
        </p:cxnSp>
        <p:cxnSp>
          <p:nvCxnSpPr>
            <p:cNvPr id="13" name="Google Shape;1320;p108">
              <a:extLst>
                <a:ext uri="{FF2B5EF4-FFF2-40B4-BE49-F238E27FC236}">
                  <a16:creationId xmlns:a16="http://schemas.microsoft.com/office/drawing/2014/main" id="{7235FB1D-BD55-4E96-9368-CDCC525FFB9C}"/>
                </a:ext>
              </a:extLst>
            </p:cNvPr>
            <p:cNvCxnSpPr>
              <a:stCxn id="16" idx="5"/>
              <a:endCxn id="5" idx="2"/>
            </p:cNvCxnSpPr>
            <p:nvPr/>
          </p:nvCxnSpPr>
          <p:spPr>
            <a:xfrm>
              <a:off x="2833702" y="3643215"/>
              <a:ext cx="1469100" cy="749700"/>
            </a:xfrm>
            <a:prstGeom prst="straightConnector1">
              <a:avLst/>
            </a:prstGeom>
            <a:noFill/>
            <a:ln w="28575" cap="flat" cmpd="sng">
              <a:solidFill>
                <a:srgbClr val="595959"/>
              </a:solidFill>
              <a:prstDash val="solid"/>
              <a:round/>
              <a:headEnd type="none" w="med" len="med"/>
              <a:tailEnd type="triangle" w="med" len="med"/>
            </a:ln>
          </p:spPr>
        </p:cxnSp>
        <p:cxnSp>
          <p:nvCxnSpPr>
            <p:cNvPr id="14" name="Google Shape;1322;p108">
              <a:extLst>
                <a:ext uri="{FF2B5EF4-FFF2-40B4-BE49-F238E27FC236}">
                  <a16:creationId xmlns:a16="http://schemas.microsoft.com/office/drawing/2014/main" id="{D64F2898-8048-4506-BC25-0E6520B2ADDF}"/>
                </a:ext>
              </a:extLst>
            </p:cNvPr>
            <p:cNvCxnSpPr>
              <a:endCxn id="4" idx="2"/>
            </p:cNvCxnSpPr>
            <p:nvPr/>
          </p:nvCxnSpPr>
          <p:spPr>
            <a:xfrm rot="10800000" flipH="1">
              <a:off x="2416446" y="3177313"/>
              <a:ext cx="1880400" cy="275400"/>
            </a:xfrm>
            <a:prstGeom prst="straightConnector1">
              <a:avLst/>
            </a:prstGeom>
            <a:noFill/>
            <a:ln w="28575" cap="flat" cmpd="sng">
              <a:solidFill>
                <a:srgbClr val="595959"/>
              </a:solidFill>
              <a:prstDash val="solid"/>
              <a:round/>
              <a:headEnd type="none" w="med" len="med"/>
              <a:tailEnd type="triangle" w="med" len="med"/>
            </a:ln>
          </p:spPr>
        </p:cxnSp>
        <p:sp>
          <p:nvSpPr>
            <p:cNvPr id="15" name="Google Shape;1314;p108">
              <a:extLst>
                <a:ext uri="{FF2B5EF4-FFF2-40B4-BE49-F238E27FC236}">
                  <a16:creationId xmlns:a16="http://schemas.microsoft.com/office/drawing/2014/main" id="{215D616A-1A4F-403F-8A7E-7907DEFB9476}"/>
                </a:ext>
              </a:extLst>
            </p:cNvPr>
            <p:cNvSpPr/>
            <p:nvPr/>
          </p:nvSpPr>
          <p:spPr>
            <a:xfrm>
              <a:off x="2374063" y="2518678"/>
              <a:ext cx="538500" cy="538500"/>
            </a:xfrm>
            <a:prstGeom prst="ellipse">
              <a:avLst/>
            </a:prstGeom>
            <a:solidFill>
              <a:srgbClr val="CFE2F3"/>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1;p108">
              <a:extLst>
                <a:ext uri="{FF2B5EF4-FFF2-40B4-BE49-F238E27FC236}">
                  <a16:creationId xmlns:a16="http://schemas.microsoft.com/office/drawing/2014/main" id="{D72F18B9-1D7F-4885-A8FA-1283DAF08D26}"/>
                </a:ext>
              </a:extLst>
            </p:cNvPr>
            <p:cNvSpPr/>
            <p:nvPr/>
          </p:nvSpPr>
          <p:spPr>
            <a:xfrm>
              <a:off x="2374063" y="3183577"/>
              <a:ext cx="538500" cy="538500"/>
            </a:xfrm>
            <a:prstGeom prst="ellipse">
              <a:avLst/>
            </a:prstGeom>
            <a:solidFill>
              <a:srgbClr val="CFE2F3"/>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3;p108">
              <a:extLst>
                <a:ext uri="{FF2B5EF4-FFF2-40B4-BE49-F238E27FC236}">
                  <a16:creationId xmlns:a16="http://schemas.microsoft.com/office/drawing/2014/main" id="{ECCC0C6A-DE52-4CAF-AE8B-743CEE1B51C6}"/>
                </a:ext>
              </a:extLst>
            </p:cNvPr>
            <p:cNvSpPr/>
            <p:nvPr/>
          </p:nvSpPr>
          <p:spPr>
            <a:xfrm>
              <a:off x="62088" y="2157950"/>
              <a:ext cx="538500" cy="538500"/>
            </a:xfrm>
            <a:prstGeom prst="ellipse">
              <a:avLst/>
            </a:prstGeom>
            <a:solidFill>
              <a:srgbClr val="D9D2E9"/>
            </a:solidFill>
            <a:ln w="2857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4;p108">
              <a:extLst>
                <a:ext uri="{FF2B5EF4-FFF2-40B4-BE49-F238E27FC236}">
                  <a16:creationId xmlns:a16="http://schemas.microsoft.com/office/drawing/2014/main" id="{D1FE8B83-A2C0-4091-A7B1-8F80DB8EDC24}"/>
                </a:ext>
              </a:extLst>
            </p:cNvPr>
            <p:cNvSpPr/>
            <p:nvPr/>
          </p:nvSpPr>
          <p:spPr>
            <a:xfrm>
              <a:off x="62088" y="2852189"/>
              <a:ext cx="538500" cy="538500"/>
            </a:xfrm>
            <a:prstGeom prst="ellipse">
              <a:avLst/>
            </a:prstGeom>
            <a:solidFill>
              <a:srgbClr val="D9D2E9"/>
            </a:solidFill>
            <a:ln w="2857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5;p108">
              <a:extLst>
                <a:ext uri="{FF2B5EF4-FFF2-40B4-BE49-F238E27FC236}">
                  <a16:creationId xmlns:a16="http://schemas.microsoft.com/office/drawing/2014/main" id="{3BC21665-9663-43CC-883E-8DC5F796C95D}"/>
                </a:ext>
              </a:extLst>
            </p:cNvPr>
            <p:cNvSpPr/>
            <p:nvPr/>
          </p:nvSpPr>
          <p:spPr>
            <a:xfrm>
              <a:off x="62088" y="3591668"/>
              <a:ext cx="538500" cy="538500"/>
            </a:xfrm>
            <a:prstGeom prst="ellipse">
              <a:avLst/>
            </a:prstGeom>
            <a:solidFill>
              <a:srgbClr val="D9D2E9"/>
            </a:solidFill>
            <a:ln w="2857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26;p108">
              <a:extLst>
                <a:ext uri="{FF2B5EF4-FFF2-40B4-BE49-F238E27FC236}">
                  <a16:creationId xmlns:a16="http://schemas.microsoft.com/office/drawing/2014/main" id="{B1DEF00C-05A1-49E4-8E22-B17E4A5A5551}"/>
                </a:ext>
              </a:extLst>
            </p:cNvPr>
            <p:cNvSpPr/>
            <p:nvPr/>
          </p:nvSpPr>
          <p:spPr>
            <a:xfrm>
              <a:off x="1190713" y="2518678"/>
              <a:ext cx="538500" cy="538500"/>
            </a:xfrm>
            <a:prstGeom prst="ellipse">
              <a:avLst/>
            </a:prstGeom>
            <a:solidFill>
              <a:srgbClr val="CFE2F3"/>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7;p108">
              <a:extLst>
                <a:ext uri="{FF2B5EF4-FFF2-40B4-BE49-F238E27FC236}">
                  <a16:creationId xmlns:a16="http://schemas.microsoft.com/office/drawing/2014/main" id="{E0566CFD-F6F3-4F13-904F-D93685DE5611}"/>
                </a:ext>
              </a:extLst>
            </p:cNvPr>
            <p:cNvSpPr/>
            <p:nvPr/>
          </p:nvSpPr>
          <p:spPr>
            <a:xfrm>
              <a:off x="1190713" y="3183577"/>
              <a:ext cx="538500" cy="538500"/>
            </a:xfrm>
            <a:prstGeom prst="ellipse">
              <a:avLst/>
            </a:prstGeom>
            <a:solidFill>
              <a:srgbClr val="CFE2F3"/>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1328;p108">
              <a:extLst>
                <a:ext uri="{FF2B5EF4-FFF2-40B4-BE49-F238E27FC236}">
                  <a16:creationId xmlns:a16="http://schemas.microsoft.com/office/drawing/2014/main" id="{95F68222-5EC8-4EBF-A98B-F17EEAA0438B}"/>
                </a:ext>
              </a:extLst>
            </p:cNvPr>
            <p:cNvCxnSpPr>
              <a:stCxn id="17" idx="6"/>
              <a:endCxn id="20" idx="2"/>
            </p:cNvCxnSpPr>
            <p:nvPr/>
          </p:nvCxnSpPr>
          <p:spPr>
            <a:xfrm>
              <a:off x="600588" y="2427200"/>
              <a:ext cx="590100" cy="360600"/>
            </a:xfrm>
            <a:prstGeom prst="straightConnector1">
              <a:avLst/>
            </a:prstGeom>
            <a:noFill/>
            <a:ln w="28575" cap="flat" cmpd="sng">
              <a:solidFill>
                <a:srgbClr val="595959"/>
              </a:solidFill>
              <a:prstDash val="solid"/>
              <a:round/>
              <a:headEnd type="none" w="med" len="med"/>
              <a:tailEnd type="triangle" w="med" len="med"/>
            </a:ln>
          </p:spPr>
        </p:cxnSp>
        <p:cxnSp>
          <p:nvCxnSpPr>
            <p:cNvPr id="23" name="Google Shape;1329;p108">
              <a:extLst>
                <a:ext uri="{FF2B5EF4-FFF2-40B4-BE49-F238E27FC236}">
                  <a16:creationId xmlns:a16="http://schemas.microsoft.com/office/drawing/2014/main" id="{A3A91D05-6E07-4FC0-A8A2-F9D5C4530F70}"/>
                </a:ext>
              </a:extLst>
            </p:cNvPr>
            <p:cNvCxnSpPr>
              <a:endCxn id="21" idx="2"/>
            </p:cNvCxnSpPr>
            <p:nvPr/>
          </p:nvCxnSpPr>
          <p:spPr>
            <a:xfrm>
              <a:off x="600613" y="2447227"/>
              <a:ext cx="590100" cy="1005600"/>
            </a:xfrm>
            <a:prstGeom prst="straightConnector1">
              <a:avLst/>
            </a:prstGeom>
            <a:noFill/>
            <a:ln w="28575" cap="flat" cmpd="sng">
              <a:solidFill>
                <a:srgbClr val="595959"/>
              </a:solidFill>
              <a:prstDash val="solid"/>
              <a:round/>
              <a:headEnd type="none" w="med" len="med"/>
              <a:tailEnd type="triangle" w="med" len="med"/>
            </a:ln>
          </p:spPr>
        </p:cxnSp>
        <p:cxnSp>
          <p:nvCxnSpPr>
            <p:cNvPr id="24" name="Google Shape;1330;p108">
              <a:extLst>
                <a:ext uri="{FF2B5EF4-FFF2-40B4-BE49-F238E27FC236}">
                  <a16:creationId xmlns:a16="http://schemas.microsoft.com/office/drawing/2014/main" id="{A0222E15-523E-498C-AE2B-4C059E757CDC}"/>
                </a:ext>
              </a:extLst>
            </p:cNvPr>
            <p:cNvCxnSpPr>
              <a:endCxn id="20" idx="2"/>
            </p:cNvCxnSpPr>
            <p:nvPr/>
          </p:nvCxnSpPr>
          <p:spPr>
            <a:xfrm rot="10800000" flipH="1">
              <a:off x="600613" y="2787928"/>
              <a:ext cx="590100" cy="349800"/>
            </a:xfrm>
            <a:prstGeom prst="straightConnector1">
              <a:avLst/>
            </a:prstGeom>
            <a:noFill/>
            <a:ln w="28575" cap="flat" cmpd="sng">
              <a:solidFill>
                <a:srgbClr val="595959"/>
              </a:solidFill>
              <a:prstDash val="solid"/>
              <a:round/>
              <a:headEnd type="none" w="med" len="med"/>
              <a:tailEnd type="triangle" w="med" len="med"/>
            </a:ln>
          </p:spPr>
        </p:cxnSp>
        <p:cxnSp>
          <p:nvCxnSpPr>
            <p:cNvPr id="25" name="Google Shape;1331;p108">
              <a:extLst>
                <a:ext uri="{FF2B5EF4-FFF2-40B4-BE49-F238E27FC236}">
                  <a16:creationId xmlns:a16="http://schemas.microsoft.com/office/drawing/2014/main" id="{6146CF44-35B5-456B-A4C4-D1E7C10D9774}"/>
                </a:ext>
              </a:extLst>
            </p:cNvPr>
            <p:cNvCxnSpPr>
              <a:endCxn id="21" idx="2"/>
            </p:cNvCxnSpPr>
            <p:nvPr/>
          </p:nvCxnSpPr>
          <p:spPr>
            <a:xfrm>
              <a:off x="600613" y="3137827"/>
              <a:ext cx="590100" cy="315000"/>
            </a:xfrm>
            <a:prstGeom prst="straightConnector1">
              <a:avLst/>
            </a:prstGeom>
            <a:noFill/>
            <a:ln w="28575" cap="flat" cmpd="sng">
              <a:solidFill>
                <a:srgbClr val="595959"/>
              </a:solidFill>
              <a:prstDash val="solid"/>
              <a:round/>
              <a:headEnd type="none" w="med" len="med"/>
              <a:tailEnd type="triangle" w="med" len="med"/>
            </a:ln>
          </p:spPr>
        </p:cxnSp>
        <p:cxnSp>
          <p:nvCxnSpPr>
            <p:cNvPr id="26" name="Google Shape;1332;p108">
              <a:extLst>
                <a:ext uri="{FF2B5EF4-FFF2-40B4-BE49-F238E27FC236}">
                  <a16:creationId xmlns:a16="http://schemas.microsoft.com/office/drawing/2014/main" id="{938DD61C-35E0-4905-94CD-6A1DF8CB33FA}"/>
                </a:ext>
              </a:extLst>
            </p:cNvPr>
            <p:cNvCxnSpPr>
              <a:endCxn id="20" idx="2"/>
            </p:cNvCxnSpPr>
            <p:nvPr/>
          </p:nvCxnSpPr>
          <p:spPr>
            <a:xfrm rot="10800000" flipH="1">
              <a:off x="624013" y="2787928"/>
              <a:ext cx="566700" cy="1060500"/>
            </a:xfrm>
            <a:prstGeom prst="straightConnector1">
              <a:avLst/>
            </a:prstGeom>
            <a:noFill/>
            <a:ln w="28575" cap="flat" cmpd="sng">
              <a:solidFill>
                <a:srgbClr val="595959"/>
              </a:solidFill>
              <a:prstDash val="solid"/>
              <a:round/>
              <a:headEnd type="none" w="med" len="med"/>
              <a:tailEnd type="triangle" w="med" len="med"/>
            </a:ln>
          </p:spPr>
        </p:cxnSp>
        <p:cxnSp>
          <p:nvCxnSpPr>
            <p:cNvPr id="27" name="Google Shape;1333;p108">
              <a:extLst>
                <a:ext uri="{FF2B5EF4-FFF2-40B4-BE49-F238E27FC236}">
                  <a16:creationId xmlns:a16="http://schemas.microsoft.com/office/drawing/2014/main" id="{5E628C47-421A-448E-8753-6512C3B58A68}"/>
                </a:ext>
              </a:extLst>
            </p:cNvPr>
            <p:cNvCxnSpPr>
              <a:endCxn id="21" idx="2"/>
            </p:cNvCxnSpPr>
            <p:nvPr/>
          </p:nvCxnSpPr>
          <p:spPr>
            <a:xfrm rot="10800000" flipH="1">
              <a:off x="624013" y="3452827"/>
              <a:ext cx="566700" cy="395700"/>
            </a:xfrm>
            <a:prstGeom prst="straightConnector1">
              <a:avLst/>
            </a:prstGeom>
            <a:noFill/>
            <a:ln w="28575" cap="flat" cmpd="sng">
              <a:solidFill>
                <a:srgbClr val="595959"/>
              </a:solidFill>
              <a:prstDash val="solid"/>
              <a:round/>
              <a:headEnd type="none" w="med" len="med"/>
              <a:tailEnd type="triangle" w="med" len="med"/>
            </a:ln>
          </p:spPr>
        </p:cxnSp>
        <p:sp>
          <p:nvSpPr>
            <p:cNvPr id="28" name="Google Shape;1334;p108">
              <a:extLst>
                <a:ext uri="{FF2B5EF4-FFF2-40B4-BE49-F238E27FC236}">
                  <a16:creationId xmlns:a16="http://schemas.microsoft.com/office/drawing/2014/main" id="{BA10C890-37DF-4B3A-9F25-13D3CA48FFD1}"/>
                </a:ext>
              </a:extLst>
            </p:cNvPr>
            <p:cNvSpPr/>
            <p:nvPr/>
          </p:nvSpPr>
          <p:spPr>
            <a:xfrm>
              <a:off x="1813100" y="2986850"/>
              <a:ext cx="538500" cy="275400"/>
            </a:xfrm>
            <a:prstGeom prst="rightArrow">
              <a:avLst>
                <a:gd name="adj1" fmla="val 50000"/>
                <a:gd name="adj2" fmla="val 50000"/>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35;p108">
              <a:extLst>
                <a:ext uri="{FF2B5EF4-FFF2-40B4-BE49-F238E27FC236}">
                  <a16:creationId xmlns:a16="http://schemas.microsoft.com/office/drawing/2014/main" id="{8CB2E7E7-446E-4938-8BEA-3DA32FAF1EF7}"/>
                </a:ext>
              </a:extLst>
            </p:cNvPr>
            <p:cNvSpPr txBox="1">
              <a:spLocks/>
            </p:cNvSpPr>
            <p:nvPr/>
          </p:nvSpPr>
          <p:spPr>
            <a:xfrm>
              <a:off x="1190700" y="3720100"/>
              <a:ext cx="1959000" cy="538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de-DE" sz="1200" dirty="0">
                  <a:solidFill>
                    <a:srgbClr val="002060"/>
                  </a:solidFill>
                  <a:latin typeface="Arial" panose="020B0604020202020204" pitchFamily="34" charset="0"/>
                  <a:ea typeface="Montserrat"/>
                  <a:cs typeface="Arial" panose="020B0604020202020204" pitchFamily="34" charset="0"/>
                  <a:sym typeface="Montserrat"/>
                </a:rPr>
                <a:t>Hidden Layers</a:t>
              </a:r>
            </a:p>
          </p:txBody>
        </p:sp>
        <p:sp>
          <p:nvSpPr>
            <p:cNvPr id="30" name="Google Shape;1336;p108">
              <a:extLst>
                <a:ext uri="{FF2B5EF4-FFF2-40B4-BE49-F238E27FC236}">
                  <a16:creationId xmlns:a16="http://schemas.microsoft.com/office/drawing/2014/main" id="{87E41204-0BA0-40AF-B735-847C0A908CD0}"/>
                </a:ext>
              </a:extLst>
            </p:cNvPr>
            <p:cNvSpPr/>
            <p:nvPr/>
          </p:nvSpPr>
          <p:spPr>
            <a:xfrm>
              <a:off x="4505261" y="3515975"/>
              <a:ext cx="133500" cy="133500"/>
            </a:xfrm>
            <a:prstGeom prst="ellipse">
              <a:avLst/>
            </a:prstGeom>
            <a:solidFill>
              <a:srgbClr val="D9EAD3"/>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37;p108">
              <a:extLst>
                <a:ext uri="{FF2B5EF4-FFF2-40B4-BE49-F238E27FC236}">
                  <a16:creationId xmlns:a16="http://schemas.microsoft.com/office/drawing/2014/main" id="{B6E36F67-1C9A-4D9F-BAFF-8204F0D3ADA2}"/>
                </a:ext>
              </a:extLst>
            </p:cNvPr>
            <p:cNvSpPr/>
            <p:nvPr/>
          </p:nvSpPr>
          <p:spPr>
            <a:xfrm>
              <a:off x="4505261" y="3718406"/>
              <a:ext cx="133500" cy="133500"/>
            </a:xfrm>
            <a:prstGeom prst="ellipse">
              <a:avLst/>
            </a:prstGeom>
            <a:solidFill>
              <a:srgbClr val="D9EAD3"/>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38;p108">
              <a:extLst>
                <a:ext uri="{FF2B5EF4-FFF2-40B4-BE49-F238E27FC236}">
                  <a16:creationId xmlns:a16="http://schemas.microsoft.com/office/drawing/2014/main" id="{EC9564EA-107D-43E7-9F1A-DD86F757B5BC}"/>
                </a:ext>
              </a:extLst>
            </p:cNvPr>
            <p:cNvSpPr/>
            <p:nvPr/>
          </p:nvSpPr>
          <p:spPr>
            <a:xfrm>
              <a:off x="4505261" y="3920836"/>
              <a:ext cx="133500" cy="133500"/>
            </a:xfrm>
            <a:prstGeom prst="ellipse">
              <a:avLst/>
            </a:prstGeom>
            <a:solidFill>
              <a:srgbClr val="D9EAD3"/>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39;p108">
              <a:extLst>
                <a:ext uri="{FF2B5EF4-FFF2-40B4-BE49-F238E27FC236}">
                  <a16:creationId xmlns:a16="http://schemas.microsoft.com/office/drawing/2014/main" id="{445D5843-3B48-4685-B468-A37FFFA636ED}"/>
                </a:ext>
              </a:extLst>
            </p:cNvPr>
            <p:cNvSpPr txBox="1">
              <a:spLocks/>
            </p:cNvSpPr>
            <p:nvPr/>
          </p:nvSpPr>
          <p:spPr>
            <a:xfrm>
              <a:off x="5515650" y="2034025"/>
              <a:ext cx="1959000" cy="538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de-DE">
                  <a:solidFill>
                    <a:srgbClr val="434343"/>
                  </a:solidFill>
                  <a:latin typeface="Montserrat"/>
                  <a:ea typeface="Montserrat"/>
                  <a:cs typeface="Montserrat"/>
                  <a:sym typeface="Montserrat"/>
                </a:rPr>
                <a:t>Class One</a:t>
              </a:r>
            </a:p>
          </p:txBody>
        </p:sp>
        <p:sp>
          <p:nvSpPr>
            <p:cNvPr id="34" name="Google Shape;1340;p108">
              <a:extLst>
                <a:ext uri="{FF2B5EF4-FFF2-40B4-BE49-F238E27FC236}">
                  <a16:creationId xmlns:a16="http://schemas.microsoft.com/office/drawing/2014/main" id="{81459320-4864-4B5C-8818-E9811DA1A864}"/>
                </a:ext>
              </a:extLst>
            </p:cNvPr>
            <p:cNvSpPr txBox="1">
              <a:spLocks/>
            </p:cNvSpPr>
            <p:nvPr/>
          </p:nvSpPr>
          <p:spPr>
            <a:xfrm>
              <a:off x="5489550" y="2908075"/>
              <a:ext cx="1959000" cy="538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de-DE" dirty="0">
                  <a:solidFill>
                    <a:srgbClr val="434343"/>
                  </a:solidFill>
                  <a:latin typeface="Montserrat"/>
                  <a:ea typeface="Montserrat"/>
                  <a:cs typeface="Montserrat"/>
                  <a:sym typeface="Montserrat"/>
                </a:rPr>
                <a:t>Class </a:t>
              </a:r>
              <a:r>
                <a:rPr lang="de-DE" dirty="0" err="1">
                  <a:solidFill>
                    <a:srgbClr val="434343"/>
                  </a:solidFill>
                  <a:latin typeface="Montserrat"/>
                  <a:ea typeface="Montserrat"/>
                  <a:cs typeface="Montserrat"/>
                  <a:sym typeface="Montserrat"/>
                </a:rPr>
                <a:t>Two</a:t>
              </a:r>
              <a:endParaRPr lang="de-DE" dirty="0">
                <a:solidFill>
                  <a:srgbClr val="434343"/>
                </a:solidFill>
                <a:latin typeface="Montserrat"/>
                <a:ea typeface="Montserrat"/>
                <a:cs typeface="Montserrat"/>
                <a:sym typeface="Montserrat"/>
              </a:endParaRPr>
            </a:p>
          </p:txBody>
        </p:sp>
        <p:sp>
          <p:nvSpPr>
            <p:cNvPr id="35" name="Google Shape;1341;p108">
              <a:extLst>
                <a:ext uri="{FF2B5EF4-FFF2-40B4-BE49-F238E27FC236}">
                  <a16:creationId xmlns:a16="http://schemas.microsoft.com/office/drawing/2014/main" id="{639305F6-5E7E-4D67-81DF-A95B094074CC}"/>
                </a:ext>
              </a:extLst>
            </p:cNvPr>
            <p:cNvSpPr txBox="1">
              <a:spLocks/>
            </p:cNvSpPr>
            <p:nvPr/>
          </p:nvSpPr>
          <p:spPr>
            <a:xfrm>
              <a:off x="5515650" y="4123725"/>
              <a:ext cx="1959000" cy="538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de-DE">
                  <a:solidFill>
                    <a:srgbClr val="434343"/>
                  </a:solidFill>
                  <a:latin typeface="Montserrat"/>
                  <a:ea typeface="Montserrat"/>
                  <a:cs typeface="Montserrat"/>
                  <a:sym typeface="Montserrat"/>
                </a:rPr>
                <a:t>Class </a:t>
              </a:r>
              <a:r>
                <a:rPr lang="de-DE" b="1">
                  <a:solidFill>
                    <a:srgbClr val="434343"/>
                  </a:solidFill>
                  <a:latin typeface="Montserrat"/>
                  <a:ea typeface="Montserrat"/>
                  <a:cs typeface="Montserrat"/>
                  <a:sym typeface="Montserrat"/>
                </a:rPr>
                <a:t>N</a:t>
              </a:r>
            </a:p>
          </p:txBody>
        </p:sp>
        <p:cxnSp>
          <p:nvCxnSpPr>
            <p:cNvPr id="36" name="Google Shape;1342;p108">
              <a:extLst>
                <a:ext uri="{FF2B5EF4-FFF2-40B4-BE49-F238E27FC236}">
                  <a16:creationId xmlns:a16="http://schemas.microsoft.com/office/drawing/2014/main" id="{6C9E0D26-506A-4EB3-8F7C-C393B75364B5}"/>
                </a:ext>
              </a:extLst>
            </p:cNvPr>
            <p:cNvCxnSpPr/>
            <p:nvPr/>
          </p:nvCxnSpPr>
          <p:spPr>
            <a:xfrm rot="10800000" flipH="1">
              <a:off x="6936224" y="1967164"/>
              <a:ext cx="783300" cy="466500"/>
            </a:xfrm>
            <a:prstGeom prst="curvedConnector3">
              <a:avLst>
                <a:gd name="adj1" fmla="val 50000"/>
              </a:avLst>
            </a:prstGeom>
            <a:noFill/>
            <a:ln w="28575" cap="flat" cmpd="sng">
              <a:solidFill>
                <a:srgbClr val="980000"/>
              </a:solidFill>
              <a:prstDash val="solid"/>
              <a:round/>
              <a:headEnd type="none" w="med" len="med"/>
              <a:tailEnd type="none" w="med" len="med"/>
            </a:ln>
          </p:spPr>
        </p:cxnSp>
        <p:sp>
          <p:nvSpPr>
            <p:cNvPr id="37" name="Google Shape;1343;p108">
              <a:extLst>
                <a:ext uri="{FF2B5EF4-FFF2-40B4-BE49-F238E27FC236}">
                  <a16:creationId xmlns:a16="http://schemas.microsoft.com/office/drawing/2014/main" id="{3E9F8E31-F850-41AF-91DA-159B86FEC8DD}"/>
                </a:ext>
              </a:extLst>
            </p:cNvPr>
            <p:cNvSpPr txBox="1">
              <a:spLocks/>
            </p:cNvSpPr>
            <p:nvPr/>
          </p:nvSpPr>
          <p:spPr>
            <a:xfrm>
              <a:off x="6700859" y="2210833"/>
              <a:ext cx="270600" cy="36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b="1">
                  <a:solidFill>
                    <a:srgbClr val="CC0000"/>
                  </a:solidFill>
                  <a:latin typeface="Montserrat"/>
                  <a:ea typeface="Montserrat"/>
                  <a:cs typeface="Montserrat"/>
                  <a:sym typeface="Montserrat"/>
                </a:rPr>
                <a:t>0</a:t>
              </a:r>
            </a:p>
          </p:txBody>
        </p:sp>
        <p:sp>
          <p:nvSpPr>
            <p:cNvPr id="38" name="Google Shape;1344;p108">
              <a:extLst>
                <a:ext uri="{FF2B5EF4-FFF2-40B4-BE49-F238E27FC236}">
                  <a16:creationId xmlns:a16="http://schemas.microsoft.com/office/drawing/2014/main" id="{8BB5358D-59F3-4B5E-B4AF-79D86CE45861}"/>
                </a:ext>
              </a:extLst>
            </p:cNvPr>
            <p:cNvSpPr txBox="1">
              <a:spLocks/>
            </p:cNvSpPr>
            <p:nvPr/>
          </p:nvSpPr>
          <p:spPr>
            <a:xfrm>
              <a:off x="7671952" y="1716374"/>
              <a:ext cx="270600" cy="36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b="1">
                  <a:solidFill>
                    <a:srgbClr val="CC0000"/>
                  </a:solidFill>
                  <a:latin typeface="Montserrat"/>
                  <a:ea typeface="Montserrat"/>
                  <a:cs typeface="Montserrat"/>
                  <a:sym typeface="Montserrat"/>
                </a:rPr>
                <a:t>1</a:t>
              </a:r>
            </a:p>
          </p:txBody>
        </p:sp>
        <p:cxnSp>
          <p:nvCxnSpPr>
            <p:cNvPr id="39" name="Google Shape;1345;p108">
              <a:extLst>
                <a:ext uri="{FF2B5EF4-FFF2-40B4-BE49-F238E27FC236}">
                  <a16:creationId xmlns:a16="http://schemas.microsoft.com/office/drawing/2014/main" id="{3495063D-2657-4FF7-8633-89F276521A25}"/>
                </a:ext>
              </a:extLst>
            </p:cNvPr>
            <p:cNvCxnSpPr/>
            <p:nvPr/>
          </p:nvCxnSpPr>
          <p:spPr>
            <a:xfrm rot="10800000" flipH="1">
              <a:off x="6942399" y="2983364"/>
              <a:ext cx="783300" cy="466500"/>
            </a:xfrm>
            <a:prstGeom prst="curvedConnector3">
              <a:avLst>
                <a:gd name="adj1" fmla="val 50000"/>
              </a:avLst>
            </a:prstGeom>
            <a:noFill/>
            <a:ln w="28575" cap="flat" cmpd="sng">
              <a:solidFill>
                <a:srgbClr val="980000"/>
              </a:solidFill>
              <a:prstDash val="solid"/>
              <a:round/>
              <a:headEnd type="none" w="med" len="med"/>
              <a:tailEnd type="none" w="med" len="med"/>
            </a:ln>
          </p:spPr>
        </p:cxnSp>
        <p:sp>
          <p:nvSpPr>
            <p:cNvPr id="40" name="Google Shape;1346;p108">
              <a:extLst>
                <a:ext uri="{FF2B5EF4-FFF2-40B4-BE49-F238E27FC236}">
                  <a16:creationId xmlns:a16="http://schemas.microsoft.com/office/drawing/2014/main" id="{634F0D59-D170-46C4-97D7-862BDF7A7564}"/>
                </a:ext>
              </a:extLst>
            </p:cNvPr>
            <p:cNvSpPr txBox="1">
              <a:spLocks/>
            </p:cNvSpPr>
            <p:nvPr/>
          </p:nvSpPr>
          <p:spPr>
            <a:xfrm>
              <a:off x="6707034" y="3227033"/>
              <a:ext cx="270600" cy="36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b="1">
                  <a:solidFill>
                    <a:srgbClr val="CC0000"/>
                  </a:solidFill>
                  <a:latin typeface="Montserrat"/>
                  <a:ea typeface="Montserrat"/>
                  <a:cs typeface="Montserrat"/>
                  <a:sym typeface="Montserrat"/>
                </a:rPr>
                <a:t>0</a:t>
              </a:r>
            </a:p>
          </p:txBody>
        </p:sp>
        <p:sp>
          <p:nvSpPr>
            <p:cNvPr id="41" name="Google Shape;1347;p108">
              <a:extLst>
                <a:ext uri="{FF2B5EF4-FFF2-40B4-BE49-F238E27FC236}">
                  <a16:creationId xmlns:a16="http://schemas.microsoft.com/office/drawing/2014/main" id="{1C2964B7-DEB6-4615-968F-9C555BBDD0ED}"/>
                </a:ext>
              </a:extLst>
            </p:cNvPr>
            <p:cNvSpPr txBox="1">
              <a:spLocks/>
            </p:cNvSpPr>
            <p:nvPr/>
          </p:nvSpPr>
          <p:spPr>
            <a:xfrm>
              <a:off x="7678127" y="2732574"/>
              <a:ext cx="270600" cy="36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b="1">
                  <a:solidFill>
                    <a:srgbClr val="CC0000"/>
                  </a:solidFill>
                  <a:latin typeface="Montserrat"/>
                  <a:ea typeface="Montserrat"/>
                  <a:cs typeface="Montserrat"/>
                  <a:sym typeface="Montserrat"/>
                </a:rPr>
                <a:t>1</a:t>
              </a:r>
            </a:p>
          </p:txBody>
        </p:sp>
        <p:cxnSp>
          <p:nvCxnSpPr>
            <p:cNvPr id="42" name="Google Shape;1348;p108">
              <a:extLst>
                <a:ext uri="{FF2B5EF4-FFF2-40B4-BE49-F238E27FC236}">
                  <a16:creationId xmlns:a16="http://schemas.microsoft.com/office/drawing/2014/main" id="{D3207CEF-D8E6-48C9-B153-5C7224CADC36}"/>
                </a:ext>
              </a:extLst>
            </p:cNvPr>
            <p:cNvCxnSpPr/>
            <p:nvPr/>
          </p:nvCxnSpPr>
          <p:spPr>
            <a:xfrm rot="10800000" flipH="1">
              <a:off x="6948574" y="4171764"/>
              <a:ext cx="783300" cy="466500"/>
            </a:xfrm>
            <a:prstGeom prst="curvedConnector3">
              <a:avLst>
                <a:gd name="adj1" fmla="val 50000"/>
              </a:avLst>
            </a:prstGeom>
            <a:noFill/>
            <a:ln w="28575" cap="flat" cmpd="sng">
              <a:solidFill>
                <a:srgbClr val="980000"/>
              </a:solidFill>
              <a:prstDash val="solid"/>
              <a:round/>
              <a:headEnd type="none" w="med" len="med"/>
              <a:tailEnd type="none" w="med" len="med"/>
            </a:ln>
          </p:spPr>
        </p:cxnSp>
        <p:sp>
          <p:nvSpPr>
            <p:cNvPr id="43" name="Google Shape;1349;p108">
              <a:extLst>
                <a:ext uri="{FF2B5EF4-FFF2-40B4-BE49-F238E27FC236}">
                  <a16:creationId xmlns:a16="http://schemas.microsoft.com/office/drawing/2014/main" id="{4DDF353D-A487-468B-AAC2-BBFC0E072F52}"/>
                </a:ext>
              </a:extLst>
            </p:cNvPr>
            <p:cNvSpPr txBox="1">
              <a:spLocks/>
            </p:cNvSpPr>
            <p:nvPr/>
          </p:nvSpPr>
          <p:spPr>
            <a:xfrm>
              <a:off x="6713209" y="4415433"/>
              <a:ext cx="270600" cy="36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b="1">
                  <a:solidFill>
                    <a:srgbClr val="CC0000"/>
                  </a:solidFill>
                  <a:latin typeface="Montserrat"/>
                  <a:ea typeface="Montserrat"/>
                  <a:cs typeface="Montserrat"/>
                  <a:sym typeface="Montserrat"/>
                </a:rPr>
                <a:t>0</a:t>
              </a:r>
            </a:p>
          </p:txBody>
        </p:sp>
        <p:sp>
          <p:nvSpPr>
            <p:cNvPr id="44" name="Google Shape;1350;p108">
              <a:extLst>
                <a:ext uri="{FF2B5EF4-FFF2-40B4-BE49-F238E27FC236}">
                  <a16:creationId xmlns:a16="http://schemas.microsoft.com/office/drawing/2014/main" id="{5D9C3735-61D4-450F-8031-0381710CA426}"/>
                </a:ext>
              </a:extLst>
            </p:cNvPr>
            <p:cNvSpPr txBox="1">
              <a:spLocks/>
            </p:cNvSpPr>
            <p:nvPr/>
          </p:nvSpPr>
          <p:spPr>
            <a:xfrm>
              <a:off x="7684302" y="3920974"/>
              <a:ext cx="270600" cy="36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b="1">
                  <a:solidFill>
                    <a:srgbClr val="CC0000"/>
                  </a:solidFill>
                  <a:latin typeface="Montserrat"/>
                  <a:ea typeface="Montserrat"/>
                  <a:cs typeface="Montserrat"/>
                  <a:sym typeface="Montserrat"/>
                </a:rPr>
                <a:t>1</a:t>
              </a:r>
            </a:p>
          </p:txBody>
        </p:sp>
        <p:sp>
          <p:nvSpPr>
            <p:cNvPr id="45" name="Google Shape;1351;p108">
              <a:extLst>
                <a:ext uri="{FF2B5EF4-FFF2-40B4-BE49-F238E27FC236}">
                  <a16:creationId xmlns:a16="http://schemas.microsoft.com/office/drawing/2014/main" id="{AF344C04-3AF6-4CED-AF93-1D55293235C4}"/>
                </a:ext>
              </a:extLst>
            </p:cNvPr>
            <p:cNvSpPr/>
            <p:nvPr/>
          </p:nvSpPr>
          <p:spPr>
            <a:xfrm>
              <a:off x="8006300" y="2157950"/>
              <a:ext cx="295800" cy="210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52;p108">
              <a:extLst>
                <a:ext uri="{FF2B5EF4-FFF2-40B4-BE49-F238E27FC236}">
                  <a16:creationId xmlns:a16="http://schemas.microsoft.com/office/drawing/2014/main" id="{10100F7C-0AA4-4C3C-A675-65A185F6F1B5}"/>
                </a:ext>
              </a:extLst>
            </p:cNvPr>
            <p:cNvSpPr/>
            <p:nvPr/>
          </p:nvSpPr>
          <p:spPr>
            <a:xfrm>
              <a:off x="7973300" y="3072325"/>
              <a:ext cx="295800" cy="210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53;p108">
              <a:extLst>
                <a:ext uri="{FF2B5EF4-FFF2-40B4-BE49-F238E27FC236}">
                  <a16:creationId xmlns:a16="http://schemas.microsoft.com/office/drawing/2014/main" id="{DC26A307-3948-4A00-895B-DA2B324C2ED1}"/>
                </a:ext>
              </a:extLst>
            </p:cNvPr>
            <p:cNvSpPr/>
            <p:nvPr/>
          </p:nvSpPr>
          <p:spPr>
            <a:xfrm>
              <a:off x="7973300" y="4287975"/>
              <a:ext cx="295800" cy="210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1354;p108">
            <a:extLst>
              <a:ext uri="{FF2B5EF4-FFF2-40B4-BE49-F238E27FC236}">
                <a16:creationId xmlns:a16="http://schemas.microsoft.com/office/drawing/2014/main" id="{88A4A928-BFA6-4516-8C49-769C32E22D0E}"/>
              </a:ext>
            </a:extLst>
          </p:cNvPr>
          <p:cNvSpPr txBox="1">
            <a:spLocks/>
          </p:cNvSpPr>
          <p:nvPr/>
        </p:nvSpPr>
        <p:spPr>
          <a:xfrm>
            <a:off x="7194097" y="2075761"/>
            <a:ext cx="654000" cy="466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dirty="0">
                <a:solidFill>
                  <a:schemeClr val="accent1">
                    <a:lumMod val="75000"/>
                  </a:schemeClr>
                </a:solidFill>
                <a:latin typeface="Montserrat"/>
                <a:ea typeface="Montserrat"/>
                <a:cs typeface="Montserrat"/>
                <a:sym typeface="Montserrat"/>
              </a:rPr>
              <a:t>0.8</a:t>
            </a:r>
          </a:p>
        </p:txBody>
      </p:sp>
      <p:sp>
        <p:nvSpPr>
          <p:cNvPr id="49" name="Google Shape;1355;p108">
            <a:extLst>
              <a:ext uri="{FF2B5EF4-FFF2-40B4-BE49-F238E27FC236}">
                <a16:creationId xmlns:a16="http://schemas.microsoft.com/office/drawing/2014/main" id="{FE1B9E87-3FA1-4325-8276-315B0A246698}"/>
              </a:ext>
            </a:extLst>
          </p:cNvPr>
          <p:cNvSpPr txBox="1">
            <a:spLocks/>
          </p:cNvSpPr>
          <p:nvPr/>
        </p:nvSpPr>
        <p:spPr>
          <a:xfrm>
            <a:off x="7233117" y="2758733"/>
            <a:ext cx="654000" cy="466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dirty="0">
                <a:solidFill>
                  <a:schemeClr val="accent1">
                    <a:lumMod val="75000"/>
                  </a:schemeClr>
                </a:solidFill>
                <a:latin typeface="Montserrat"/>
                <a:ea typeface="Montserrat"/>
                <a:cs typeface="Montserrat"/>
                <a:sym typeface="Montserrat"/>
              </a:rPr>
              <a:t>0.2</a:t>
            </a:r>
          </a:p>
        </p:txBody>
      </p:sp>
      <p:sp>
        <p:nvSpPr>
          <p:cNvPr id="50" name="Google Shape;1356;p108">
            <a:extLst>
              <a:ext uri="{FF2B5EF4-FFF2-40B4-BE49-F238E27FC236}">
                <a16:creationId xmlns:a16="http://schemas.microsoft.com/office/drawing/2014/main" id="{CFC3354A-FDBC-4D08-A318-6B8D8F84D04C}"/>
              </a:ext>
            </a:extLst>
          </p:cNvPr>
          <p:cNvSpPr txBox="1">
            <a:spLocks/>
          </p:cNvSpPr>
          <p:nvPr/>
        </p:nvSpPr>
        <p:spPr>
          <a:xfrm>
            <a:off x="7233117" y="3787461"/>
            <a:ext cx="654000" cy="466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dirty="0">
                <a:solidFill>
                  <a:schemeClr val="accent1">
                    <a:lumMod val="75000"/>
                  </a:schemeClr>
                </a:solidFill>
                <a:latin typeface="Montserrat"/>
                <a:ea typeface="Montserrat"/>
                <a:cs typeface="Montserrat"/>
                <a:sym typeface="Montserrat"/>
              </a:rPr>
              <a:t>0.3</a:t>
            </a:r>
          </a:p>
        </p:txBody>
      </p:sp>
      <p:sp>
        <p:nvSpPr>
          <p:cNvPr id="51" name="Foliennummernplatzhalter 50">
            <a:extLst>
              <a:ext uri="{FF2B5EF4-FFF2-40B4-BE49-F238E27FC236}">
                <a16:creationId xmlns:a16="http://schemas.microsoft.com/office/drawing/2014/main" id="{C354E3F3-79D7-480B-9BCD-A77FE771C8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10</a:t>
            </a:fld>
            <a:endParaRPr lang="de-DE"/>
          </a:p>
        </p:txBody>
      </p:sp>
      <p:sp>
        <p:nvSpPr>
          <p:cNvPr id="54" name="Titel 1">
            <a:extLst>
              <a:ext uri="{FF2B5EF4-FFF2-40B4-BE49-F238E27FC236}">
                <a16:creationId xmlns:a16="http://schemas.microsoft.com/office/drawing/2014/main" id="{8FA51D0E-C6D3-4C06-A020-997A0FA13268}"/>
              </a:ext>
            </a:extLst>
          </p:cNvPr>
          <p:cNvSpPr>
            <a:spLocks noGrp="1"/>
          </p:cNvSpPr>
          <p:nvPr>
            <p:ph type="title"/>
          </p:nvPr>
        </p:nvSpPr>
        <p:spPr>
          <a:xfrm>
            <a:off x="691518" y="472781"/>
            <a:ext cx="7051040" cy="572700"/>
          </a:xfrm>
        </p:spPr>
        <p:txBody>
          <a:bodyPr/>
          <a:lstStyle/>
          <a:p>
            <a:r>
              <a:rPr lang="de-DE" b="0" i="0" dirty="0">
                <a:solidFill>
                  <a:srgbClr val="002060"/>
                </a:solidFill>
                <a:effectLst/>
                <a:latin typeface="sohne"/>
              </a:rPr>
              <a:t>   </a:t>
            </a:r>
            <a:r>
              <a:rPr lang="de-DE" b="1" i="0" dirty="0">
                <a:solidFill>
                  <a:srgbClr val="002060"/>
                </a:solidFill>
                <a:effectLst/>
                <a:latin typeface="+mn-lt"/>
              </a:rPr>
              <a:t>Multi-Layer Neural Networks</a:t>
            </a:r>
            <a:br>
              <a:rPr lang="de-DE" b="0" i="0" dirty="0">
                <a:solidFill>
                  <a:srgbClr val="002060"/>
                </a:solidFill>
                <a:effectLst/>
                <a:latin typeface="sohne"/>
              </a:rPr>
            </a:br>
            <a:endParaRPr lang="de-DE" dirty="0">
              <a:solidFill>
                <a:srgbClr val="002060"/>
              </a:solidFill>
            </a:endParaRPr>
          </a:p>
        </p:txBody>
      </p:sp>
      <p:sp>
        <p:nvSpPr>
          <p:cNvPr id="53" name="Textfeld 52">
            <a:extLst>
              <a:ext uri="{FF2B5EF4-FFF2-40B4-BE49-F238E27FC236}">
                <a16:creationId xmlns:a16="http://schemas.microsoft.com/office/drawing/2014/main" id="{4C1A8097-2ABD-4A5A-8F15-B412BA4B8822}"/>
              </a:ext>
            </a:extLst>
          </p:cNvPr>
          <p:cNvSpPr txBox="1"/>
          <p:nvPr/>
        </p:nvSpPr>
        <p:spPr>
          <a:xfrm>
            <a:off x="1077263" y="1298797"/>
            <a:ext cx="5282897" cy="369332"/>
          </a:xfrm>
          <a:prstGeom prst="rect">
            <a:avLst/>
          </a:prstGeom>
          <a:noFill/>
        </p:spPr>
        <p:txBody>
          <a:bodyPr wrap="square">
            <a:spAutoFit/>
          </a:bodyPr>
          <a:lstStyle/>
          <a:p>
            <a:r>
              <a:rPr lang="de-DE" sz="1800" b="1" dirty="0"/>
              <a:t>Sigmoid</a:t>
            </a:r>
            <a:r>
              <a:rPr lang="de-DE" sz="1600" b="1" dirty="0"/>
              <a:t>-Funktion für nicht-exklusive Klassen</a:t>
            </a:r>
          </a:p>
        </p:txBody>
      </p:sp>
    </p:spTree>
    <p:extLst>
      <p:ext uri="{BB962C8B-B14F-4D97-AF65-F5344CB8AC3E}">
        <p14:creationId xmlns:p14="http://schemas.microsoft.com/office/powerpoint/2010/main" val="2833093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B336107-DD51-4D99-AF47-13D1F04865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11</a:t>
            </a:fld>
            <a:endParaRPr lang="de-DE"/>
          </a:p>
        </p:txBody>
      </p:sp>
      <p:sp>
        <p:nvSpPr>
          <p:cNvPr id="4" name="Titel 1">
            <a:extLst>
              <a:ext uri="{FF2B5EF4-FFF2-40B4-BE49-F238E27FC236}">
                <a16:creationId xmlns:a16="http://schemas.microsoft.com/office/drawing/2014/main" id="{8040AC33-E4DB-48AF-8481-97EE41CCAB61}"/>
              </a:ext>
            </a:extLst>
          </p:cNvPr>
          <p:cNvSpPr>
            <a:spLocks noGrp="1"/>
          </p:cNvSpPr>
          <p:nvPr>
            <p:ph type="title"/>
          </p:nvPr>
        </p:nvSpPr>
        <p:spPr>
          <a:xfrm>
            <a:off x="1020606" y="467935"/>
            <a:ext cx="6028673" cy="572700"/>
          </a:xfrm>
        </p:spPr>
        <p:txBody>
          <a:bodyPr/>
          <a:lstStyle/>
          <a:p>
            <a:r>
              <a:rPr lang="de-DE" b="0" i="0" dirty="0">
                <a:solidFill>
                  <a:srgbClr val="002060"/>
                </a:solidFill>
                <a:effectLst/>
                <a:latin typeface="sohne"/>
              </a:rPr>
              <a:t>          </a:t>
            </a:r>
            <a:r>
              <a:rPr lang="de-DE" b="1" i="0" dirty="0">
                <a:solidFill>
                  <a:srgbClr val="002060"/>
                </a:solidFill>
                <a:effectLst/>
                <a:latin typeface="+mn-lt"/>
              </a:rPr>
              <a:t>Multi-Layer Neural Networks</a:t>
            </a:r>
            <a:br>
              <a:rPr lang="de-DE" b="0" i="0" dirty="0">
                <a:solidFill>
                  <a:srgbClr val="002060"/>
                </a:solidFill>
                <a:effectLst/>
                <a:latin typeface="sohne"/>
              </a:rPr>
            </a:br>
            <a:endParaRPr lang="de-DE" dirty="0">
              <a:solidFill>
                <a:srgbClr val="002060"/>
              </a:solidFill>
            </a:endParaRPr>
          </a:p>
        </p:txBody>
      </p:sp>
      <p:sp>
        <p:nvSpPr>
          <p:cNvPr id="6" name="Textfeld 5">
            <a:extLst>
              <a:ext uri="{FF2B5EF4-FFF2-40B4-BE49-F238E27FC236}">
                <a16:creationId xmlns:a16="http://schemas.microsoft.com/office/drawing/2014/main" id="{3F9146F4-D677-4F33-9158-E02F6253D1D9}"/>
              </a:ext>
            </a:extLst>
          </p:cNvPr>
          <p:cNvSpPr txBox="1"/>
          <p:nvPr/>
        </p:nvSpPr>
        <p:spPr>
          <a:xfrm>
            <a:off x="1447282" y="1414102"/>
            <a:ext cx="4572000" cy="523220"/>
          </a:xfrm>
          <a:prstGeom prst="rect">
            <a:avLst/>
          </a:prstGeom>
          <a:noFill/>
        </p:spPr>
        <p:txBody>
          <a:bodyPr wrap="square">
            <a:spAutoFit/>
          </a:bodyPr>
          <a:lstStyle/>
          <a:p>
            <a:pPr marL="342900" indent="-342900">
              <a:buFont typeface="Arial" panose="020B0604020202020204" pitchFamily="34" charset="0"/>
              <a:buChar char="•"/>
            </a:pPr>
            <a:r>
              <a:rPr lang="de-DE" sz="2800" b="1" dirty="0"/>
              <a:t>Softmax Funktion</a:t>
            </a:r>
          </a:p>
        </p:txBody>
      </p:sp>
      <p:pic>
        <p:nvPicPr>
          <p:cNvPr id="10" name="Grafik 9">
            <a:extLst>
              <a:ext uri="{FF2B5EF4-FFF2-40B4-BE49-F238E27FC236}">
                <a16:creationId xmlns:a16="http://schemas.microsoft.com/office/drawing/2014/main" id="{4E7EDB30-7457-4FAB-9898-1446C9B7DF6B}"/>
              </a:ext>
            </a:extLst>
          </p:cNvPr>
          <p:cNvPicPr>
            <a:picLocks noChangeAspect="1"/>
          </p:cNvPicPr>
          <p:nvPr/>
        </p:nvPicPr>
        <p:blipFill>
          <a:blip r:embed="rId3"/>
          <a:stretch>
            <a:fillRect/>
          </a:stretch>
        </p:blipFill>
        <p:spPr>
          <a:xfrm>
            <a:off x="5511800" y="1412463"/>
            <a:ext cx="3074958" cy="835391"/>
          </a:xfrm>
          <a:prstGeom prst="rect">
            <a:avLst/>
          </a:prstGeom>
        </p:spPr>
      </p:pic>
      <p:grpSp>
        <p:nvGrpSpPr>
          <p:cNvPr id="25" name="Gruppieren 24">
            <a:extLst>
              <a:ext uri="{FF2B5EF4-FFF2-40B4-BE49-F238E27FC236}">
                <a16:creationId xmlns:a16="http://schemas.microsoft.com/office/drawing/2014/main" id="{0D4DAA86-4859-42C8-ABA9-EE0859832C2F}"/>
              </a:ext>
            </a:extLst>
          </p:cNvPr>
          <p:cNvGrpSpPr/>
          <p:nvPr/>
        </p:nvGrpSpPr>
        <p:grpSpPr>
          <a:xfrm>
            <a:off x="4318331" y="2501605"/>
            <a:ext cx="849433" cy="2081416"/>
            <a:chOff x="2200815" y="2256321"/>
            <a:chExt cx="711718" cy="2582333"/>
          </a:xfrm>
        </p:grpSpPr>
        <p:sp>
          <p:nvSpPr>
            <p:cNvPr id="5" name="Flussdiagramm: Alternativer Prozess 4">
              <a:extLst>
                <a:ext uri="{FF2B5EF4-FFF2-40B4-BE49-F238E27FC236}">
                  <a16:creationId xmlns:a16="http://schemas.microsoft.com/office/drawing/2014/main" id="{4D63460E-D953-4E53-AF93-864223F5BFB7}"/>
                </a:ext>
              </a:extLst>
            </p:cNvPr>
            <p:cNvSpPr/>
            <p:nvPr/>
          </p:nvSpPr>
          <p:spPr>
            <a:xfrm>
              <a:off x="2200815" y="2256321"/>
              <a:ext cx="711718" cy="25823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Textfeld 10">
              <a:extLst>
                <a:ext uri="{FF2B5EF4-FFF2-40B4-BE49-F238E27FC236}">
                  <a16:creationId xmlns:a16="http://schemas.microsoft.com/office/drawing/2014/main" id="{C74B387A-7849-4BB2-A064-051908F21004}"/>
                </a:ext>
              </a:extLst>
            </p:cNvPr>
            <p:cNvSpPr txBox="1"/>
            <p:nvPr/>
          </p:nvSpPr>
          <p:spPr>
            <a:xfrm>
              <a:off x="2282324" y="2408836"/>
              <a:ext cx="548700" cy="307777"/>
            </a:xfrm>
            <a:prstGeom prst="rect">
              <a:avLst/>
            </a:prstGeom>
            <a:noFill/>
          </p:spPr>
          <p:txBody>
            <a:bodyPr wrap="square">
              <a:spAutoFit/>
            </a:bodyPr>
            <a:lstStyle/>
            <a:p>
              <a:r>
                <a:rPr lang="en-US" sz="1400" b="0" i="0" u="none" strike="noStrike" dirty="0">
                  <a:solidFill>
                    <a:srgbClr val="434343"/>
                  </a:solidFill>
                  <a:effectLst/>
                  <a:latin typeface="Arial" panose="020B0604020202020204" pitchFamily="34" charset="0"/>
                  <a:cs typeface="Arial" panose="020B0604020202020204" pitchFamily="34" charset="0"/>
                </a:rPr>
                <a:t>0.1</a:t>
              </a:r>
              <a:endParaRPr lang="de-DE" dirty="0"/>
            </a:p>
          </p:txBody>
        </p:sp>
        <p:sp>
          <p:nvSpPr>
            <p:cNvPr id="13" name="Textfeld 12">
              <a:extLst>
                <a:ext uri="{FF2B5EF4-FFF2-40B4-BE49-F238E27FC236}">
                  <a16:creationId xmlns:a16="http://schemas.microsoft.com/office/drawing/2014/main" id="{5827EFE7-6781-4188-BDB2-E863576BC7BB}"/>
                </a:ext>
              </a:extLst>
            </p:cNvPr>
            <p:cNvSpPr txBox="1"/>
            <p:nvPr/>
          </p:nvSpPr>
          <p:spPr>
            <a:xfrm>
              <a:off x="2264834" y="3220119"/>
              <a:ext cx="506366" cy="307777"/>
            </a:xfrm>
            <a:prstGeom prst="rect">
              <a:avLst/>
            </a:prstGeom>
            <a:noFill/>
          </p:spPr>
          <p:txBody>
            <a:bodyPr wrap="square">
              <a:spAutoFit/>
            </a:bodyPr>
            <a:lstStyle/>
            <a:p>
              <a:r>
                <a:rPr lang="en-US" sz="1400" b="0" i="0" u="none" strike="noStrike" dirty="0">
                  <a:solidFill>
                    <a:srgbClr val="434343"/>
                  </a:solidFill>
                  <a:effectLst/>
                  <a:latin typeface="Arial" panose="020B0604020202020204" pitchFamily="34" charset="0"/>
                  <a:cs typeface="Arial" panose="020B0604020202020204" pitchFamily="34" charset="0"/>
                </a:rPr>
                <a:t>0.6</a:t>
              </a:r>
              <a:endParaRPr lang="de-DE" dirty="0"/>
            </a:p>
          </p:txBody>
        </p:sp>
        <p:sp>
          <p:nvSpPr>
            <p:cNvPr id="15" name="Textfeld 14">
              <a:extLst>
                <a:ext uri="{FF2B5EF4-FFF2-40B4-BE49-F238E27FC236}">
                  <a16:creationId xmlns:a16="http://schemas.microsoft.com/office/drawing/2014/main" id="{9EE46B4F-B601-46F2-9D43-431067AD889F}"/>
                </a:ext>
              </a:extLst>
            </p:cNvPr>
            <p:cNvSpPr txBox="1"/>
            <p:nvPr/>
          </p:nvSpPr>
          <p:spPr>
            <a:xfrm>
              <a:off x="2328853" y="4214911"/>
              <a:ext cx="442347" cy="307777"/>
            </a:xfrm>
            <a:prstGeom prst="rect">
              <a:avLst/>
            </a:prstGeom>
            <a:noFill/>
          </p:spPr>
          <p:txBody>
            <a:bodyPr wrap="square">
              <a:spAutoFit/>
            </a:bodyPr>
            <a:lstStyle/>
            <a:p>
              <a:r>
                <a:rPr lang="en-US" sz="1400" b="0" i="0" u="none" strike="noStrike" dirty="0">
                  <a:solidFill>
                    <a:srgbClr val="434343"/>
                  </a:solidFill>
                  <a:effectLst/>
                  <a:latin typeface="Arial" panose="020B0604020202020204" pitchFamily="34" charset="0"/>
                  <a:cs typeface="Arial" panose="020B0604020202020204" pitchFamily="34" charset="0"/>
                </a:rPr>
                <a:t>0.3</a:t>
              </a:r>
              <a:endParaRPr lang="de-DE" dirty="0"/>
            </a:p>
          </p:txBody>
        </p:sp>
      </p:grpSp>
      <p:grpSp>
        <p:nvGrpSpPr>
          <p:cNvPr id="24" name="Gruppieren 23">
            <a:extLst>
              <a:ext uri="{FF2B5EF4-FFF2-40B4-BE49-F238E27FC236}">
                <a16:creationId xmlns:a16="http://schemas.microsoft.com/office/drawing/2014/main" id="{1982C736-A951-4ED4-AD97-534EDB2EB315}"/>
              </a:ext>
            </a:extLst>
          </p:cNvPr>
          <p:cNvGrpSpPr/>
          <p:nvPr/>
        </p:nvGrpSpPr>
        <p:grpSpPr>
          <a:xfrm>
            <a:off x="2040631" y="2460026"/>
            <a:ext cx="1100357" cy="2081416"/>
            <a:chOff x="3831224" y="2256320"/>
            <a:chExt cx="711718" cy="2582333"/>
          </a:xfrm>
          <a:solidFill>
            <a:schemeClr val="lt1"/>
          </a:solidFill>
        </p:grpSpPr>
        <p:sp>
          <p:nvSpPr>
            <p:cNvPr id="12" name="Flussdiagramm: Alternativer Prozess 11">
              <a:extLst>
                <a:ext uri="{FF2B5EF4-FFF2-40B4-BE49-F238E27FC236}">
                  <a16:creationId xmlns:a16="http://schemas.microsoft.com/office/drawing/2014/main" id="{D6D9467C-8E2E-4B3C-9340-3A6B04154D31}"/>
                </a:ext>
              </a:extLst>
            </p:cNvPr>
            <p:cNvSpPr/>
            <p:nvPr/>
          </p:nvSpPr>
          <p:spPr>
            <a:xfrm>
              <a:off x="3831224" y="2256320"/>
              <a:ext cx="711718" cy="2582333"/>
            </a:xfrm>
            <a:prstGeom prst="flowChartAlternateProcess">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Textfeld 16">
              <a:extLst>
                <a:ext uri="{FF2B5EF4-FFF2-40B4-BE49-F238E27FC236}">
                  <a16:creationId xmlns:a16="http://schemas.microsoft.com/office/drawing/2014/main" id="{4EB5F768-8EB2-40B0-BB19-AE8AE6C9A657}"/>
                </a:ext>
              </a:extLst>
            </p:cNvPr>
            <p:cNvSpPr txBox="1"/>
            <p:nvPr/>
          </p:nvSpPr>
          <p:spPr>
            <a:xfrm>
              <a:off x="3877708" y="2556292"/>
              <a:ext cx="527947" cy="307777"/>
            </a:xfrm>
            <a:prstGeom prst="rect">
              <a:avLst/>
            </a:prstGeom>
            <a:grpFill/>
            <a:ln>
              <a:solidFill>
                <a:srgbClr val="002060"/>
              </a:solidFill>
            </a:ln>
          </p:spPr>
          <p:txBody>
            <a:bodyPr wrap="square">
              <a:spAutoFit/>
            </a:bodyPr>
            <a:lstStyle/>
            <a:p>
              <a:r>
                <a:rPr lang="en-US" sz="1400" b="0" i="0" u="none" strike="noStrike" dirty="0">
                  <a:solidFill>
                    <a:srgbClr val="434343"/>
                  </a:solidFill>
                  <a:effectLst/>
                  <a:latin typeface="Arial" panose="020B0604020202020204" pitchFamily="34" charset="0"/>
                  <a:cs typeface="Arial" panose="020B0604020202020204" pitchFamily="34" charset="0"/>
                </a:rPr>
                <a:t>FFP2</a:t>
              </a:r>
              <a:endParaRPr lang="de-DE" dirty="0"/>
            </a:p>
          </p:txBody>
        </p:sp>
        <p:sp>
          <p:nvSpPr>
            <p:cNvPr id="19" name="Textfeld 18">
              <a:extLst>
                <a:ext uri="{FF2B5EF4-FFF2-40B4-BE49-F238E27FC236}">
                  <a16:creationId xmlns:a16="http://schemas.microsoft.com/office/drawing/2014/main" id="{9FB2BF24-F915-45A7-B203-529D4A69E75A}"/>
                </a:ext>
              </a:extLst>
            </p:cNvPr>
            <p:cNvSpPr txBox="1"/>
            <p:nvPr/>
          </p:nvSpPr>
          <p:spPr>
            <a:xfrm>
              <a:off x="3886218" y="3222528"/>
              <a:ext cx="519438" cy="307777"/>
            </a:xfrm>
            <a:prstGeom prst="rect">
              <a:avLst/>
            </a:prstGeom>
            <a:grpFill/>
            <a:ln>
              <a:solidFill>
                <a:srgbClr val="002060"/>
              </a:solidFill>
            </a:ln>
          </p:spPr>
          <p:txBody>
            <a:bodyPr wrap="square">
              <a:spAutoFit/>
            </a:bodyPr>
            <a:lstStyle/>
            <a:p>
              <a:r>
                <a:rPr lang="en-US" sz="1400" b="0" i="0" u="none" strike="noStrike" dirty="0">
                  <a:solidFill>
                    <a:srgbClr val="434343"/>
                  </a:solidFill>
                  <a:effectLst/>
                  <a:latin typeface="Arial" panose="020B0604020202020204" pitchFamily="34" charset="0"/>
                  <a:cs typeface="Arial" panose="020B0604020202020204" pitchFamily="34" charset="0"/>
                </a:rPr>
                <a:t>A.M </a:t>
              </a:r>
              <a:endParaRPr lang="de-DE" dirty="0"/>
            </a:p>
          </p:txBody>
        </p:sp>
        <p:sp>
          <p:nvSpPr>
            <p:cNvPr id="23" name="Textfeld 22">
              <a:extLst>
                <a:ext uri="{FF2B5EF4-FFF2-40B4-BE49-F238E27FC236}">
                  <a16:creationId xmlns:a16="http://schemas.microsoft.com/office/drawing/2014/main" id="{2079C543-2DCF-46A8-986A-1A723DA898A4}"/>
                </a:ext>
              </a:extLst>
            </p:cNvPr>
            <p:cNvSpPr txBox="1"/>
            <p:nvPr/>
          </p:nvSpPr>
          <p:spPr>
            <a:xfrm>
              <a:off x="3900264" y="3958719"/>
              <a:ext cx="491346" cy="307777"/>
            </a:xfrm>
            <a:prstGeom prst="rect">
              <a:avLst/>
            </a:prstGeom>
            <a:grpFill/>
            <a:ln>
              <a:solidFill>
                <a:srgbClr val="002060"/>
              </a:solidFill>
            </a:ln>
          </p:spPr>
          <p:txBody>
            <a:bodyPr wrap="square">
              <a:spAutoFit/>
            </a:bodyPr>
            <a:lstStyle/>
            <a:p>
              <a:r>
                <a:rPr lang="en-US" sz="1400" b="0" i="0" u="none" strike="noStrike" dirty="0" err="1">
                  <a:solidFill>
                    <a:srgbClr val="434343"/>
                  </a:solidFill>
                  <a:effectLst/>
                  <a:latin typeface="Arial" panose="020B0604020202020204" pitchFamily="34" charset="0"/>
                  <a:cs typeface="Arial" panose="020B0604020202020204" pitchFamily="34" charset="0"/>
                </a:rPr>
                <a:t>HmM</a:t>
              </a:r>
              <a:endParaRPr lang="de-DE" dirty="0"/>
            </a:p>
          </p:txBody>
        </p:sp>
      </p:grpSp>
      <p:cxnSp>
        <p:nvCxnSpPr>
          <p:cNvPr id="32" name="Gerade Verbindung mit Pfeil 31">
            <a:extLst>
              <a:ext uri="{FF2B5EF4-FFF2-40B4-BE49-F238E27FC236}">
                <a16:creationId xmlns:a16="http://schemas.microsoft.com/office/drawing/2014/main" id="{DBBF7441-0579-46E5-927A-DA9CE20581F6}"/>
              </a:ext>
            </a:extLst>
          </p:cNvPr>
          <p:cNvCxnSpPr>
            <a:cxnSpLocks/>
          </p:cNvCxnSpPr>
          <p:nvPr/>
        </p:nvCxnSpPr>
        <p:spPr>
          <a:xfrm>
            <a:off x="3140988" y="2872610"/>
            <a:ext cx="1177343" cy="0"/>
          </a:xfrm>
          <a:prstGeom prst="straightConnector1">
            <a:avLst/>
          </a:prstGeom>
          <a:ln w="254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50209897-11E8-4AB6-B474-E1B97D0372AC}"/>
              </a:ext>
            </a:extLst>
          </p:cNvPr>
          <p:cNvCxnSpPr>
            <a:cxnSpLocks/>
          </p:cNvCxnSpPr>
          <p:nvPr/>
        </p:nvCxnSpPr>
        <p:spPr>
          <a:xfrm>
            <a:off x="3140988" y="3403292"/>
            <a:ext cx="1177343" cy="0"/>
          </a:xfrm>
          <a:prstGeom prst="straightConnector1">
            <a:avLst/>
          </a:prstGeom>
          <a:ln w="254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A4220FA6-5D5A-4B59-9DD8-7B820594FCF9}"/>
              </a:ext>
            </a:extLst>
          </p:cNvPr>
          <p:cNvCxnSpPr>
            <a:cxnSpLocks/>
          </p:cNvCxnSpPr>
          <p:nvPr/>
        </p:nvCxnSpPr>
        <p:spPr>
          <a:xfrm>
            <a:off x="3140988" y="4080271"/>
            <a:ext cx="1177343" cy="0"/>
          </a:xfrm>
          <a:prstGeom prst="straightConnector1">
            <a:avLst/>
          </a:prstGeom>
          <a:ln w="254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98B37991-7ABF-499D-A454-44C3FD94CCAE}"/>
              </a:ext>
            </a:extLst>
          </p:cNvPr>
          <p:cNvSpPr txBox="1"/>
          <p:nvPr/>
        </p:nvSpPr>
        <p:spPr>
          <a:xfrm>
            <a:off x="5742873" y="2364182"/>
            <a:ext cx="2811159" cy="1107996"/>
          </a:xfrm>
          <a:prstGeom prst="rect">
            <a:avLst/>
          </a:prstGeom>
          <a:solidFill>
            <a:schemeClr val="accent3">
              <a:lumMod val="20000"/>
              <a:lumOff val="80000"/>
            </a:schemeClr>
          </a:solidFill>
        </p:spPr>
        <p:txBody>
          <a:bodyPr wrap="square">
            <a:spAutoFit/>
          </a:bodyPr>
          <a:lstStyle/>
          <a:p>
            <a:r>
              <a:rPr lang="de-DE" sz="1200" b="1" dirty="0"/>
              <a:t>Bereich : 0 bis 1</a:t>
            </a:r>
          </a:p>
          <a:p>
            <a:r>
              <a:rPr lang="de-DE" sz="1200" b="1" dirty="0"/>
              <a:t> </a:t>
            </a:r>
          </a:p>
          <a:p>
            <a:r>
              <a:rPr lang="de-DE" dirty="0"/>
              <a:t>Teilt den Ausgang so, dass die Gesamtsumme des Ausgangs gleich 1 ist</a:t>
            </a:r>
          </a:p>
        </p:txBody>
      </p:sp>
    </p:spTree>
    <p:extLst>
      <p:ext uri="{BB962C8B-B14F-4D97-AF65-F5344CB8AC3E}">
        <p14:creationId xmlns:p14="http://schemas.microsoft.com/office/powerpoint/2010/main" val="2094541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235ABE5-ACA9-485B-8014-588193F395C8}"/>
              </a:ext>
            </a:extLst>
          </p:cNvPr>
          <p:cNvSpPr txBox="1"/>
          <p:nvPr/>
        </p:nvSpPr>
        <p:spPr>
          <a:xfrm>
            <a:off x="536332" y="465969"/>
            <a:ext cx="8308730" cy="523220"/>
          </a:xfrm>
          <a:prstGeom prst="rect">
            <a:avLst/>
          </a:prstGeom>
          <a:noFill/>
        </p:spPr>
        <p:txBody>
          <a:bodyPr wrap="square">
            <a:spAutoFit/>
          </a:bodyPr>
          <a:lstStyle/>
          <a:p>
            <a:r>
              <a:rPr lang="de-DE" sz="2800" b="1" dirty="0">
                <a:solidFill>
                  <a:srgbClr val="002060"/>
                </a:solidFill>
              </a:rPr>
              <a:t>NEURONALE NETZE: DIE KOSTENFUNKTION</a:t>
            </a:r>
          </a:p>
        </p:txBody>
      </p:sp>
      <p:sp>
        <p:nvSpPr>
          <p:cNvPr id="7" name="Textfeld 6">
            <a:extLst>
              <a:ext uri="{FF2B5EF4-FFF2-40B4-BE49-F238E27FC236}">
                <a16:creationId xmlns:a16="http://schemas.microsoft.com/office/drawing/2014/main" id="{A0632103-7AE8-4732-9FE0-0CCAC80F7F25}"/>
              </a:ext>
            </a:extLst>
          </p:cNvPr>
          <p:cNvSpPr txBox="1"/>
          <p:nvPr/>
        </p:nvSpPr>
        <p:spPr>
          <a:xfrm>
            <a:off x="837340" y="1017478"/>
            <a:ext cx="7706714" cy="3108543"/>
          </a:xfrm>
          <a:prstGeom prst="rect">
            <a:avLst/>
          </a:prstGeom>
          <a:noFill/>
        </p:spPr>
        <p:txBody>
          <a:bodyPr wrap="square">
            <a:spAutoFit/>
          </a:bodyPr>
          <a:lstStyle/>
          <a:p>
            <a:r>
              <a:rPr lang="de-DE" sz="1600" dirty="0">
                <a:effectLst/>
                <a:latin typeface="Calibri" panose="020F0502020204030204" pitchFamily="34" charset="0"/>
                <a:ea typeface="Calibri" panose="020F0502020204030204" pitchFamily="34" charset="0"/>
                <a:cs typeface="Times New Roman" panose="02020603050405020304" pitchFamily="18" charset="0"/>
              </a:rPr>
              <a:t>-   </a:t>
            </a:r>
            <a:r>
              <a:rPr lang="de-DE" sz="2000" b="1"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Modell und Verlustfunktion</a:t>
            </a:r>
            <a:endParaRPr lang="de-DE" sz="2000" b="1" dirty="0">
              <a:effectLst/>
              <a:latin typeface="Calibri" panose="020F0502020204030204" pitchFamily="34" charset="0"/>
              <a:ea typeface="Calibri" panose="020F0502020204030204" pitchFamily="34" charset="0"/>
              <a:cs typeface="Times New Roman" panose="02020603050405020304" pitchFamily="18" charset="0"/>
            </a:endParaRPr>
          </a:p>
          <a:p>
            <a:r>
              <a:rPr lang="de-DE" sz="16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rPr>
              <a:t>1. Wie wird die Richtung des steilsten Abstiegs berechnet? </a:t>
            </a:r>
          </a:p>
          <a:p>
            <a:pPr marL="180340" indent="-180340"/>
            <a:r>
              <a:rPr lang="de-DE" sz="16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rPr>
              <a:t>2. Wie wird die Lernrate  festgelegt, und wann gilt das Verfahren als  erfolgreich    beendet?</a:t>
            </a:r>
          </a:p>
          <a:p>
            <a:r>
              <a:rPr lang="de-DE" sz="16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rPr>
              <a:t>3. Mit welchen Werten wird der Parametervektor initialisiert?</a:t>
            </a:r>
          </a:p>
          <a:p>
            <a:endParaRPr lang="de-DE" sz="16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r>
              <a:rPr lang="de-DE" sz="1600" b="1" dirty="0">
                <a:effectLst/>
                <a:latin typeface="+mn-lt"/>
                <a:ea typeface="Calibri" panose="020F0502020204030204" pitchFamily="34" charset="0"/>
                <a:cs typeface="Times New Roman" panose="02020603050405020304" pitchFamily="18" charset="0"/>
              </a:rPr>
              <a:t>-&gt;</a:t>
            </a:r>
            <a:r>
              <a:rPr lang="de-DE"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Wir können unsere Verluste/Kosten während des Trainings verfolgen, um die Netzwerkleistung zu überwachen</a:t>
            </a:r>
            <a:endParaRPr lang="de-DE"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r>
              <a:rPr lang="de-DE" sz="16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600" b="1"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rPr>
              <a:t>4. </a:t>
            </a:r>
            <a:r>
              <a:rPr lang="de-DE" sz="1600" b="1" dirty="0">
                <a:effectLst/>
                <a:latin typeface="Calibri" panose="020F0502020204030204" pitchFamily="34" charset="0"/>
                <a:ea typeface="Calibri" panose="020F0502020204030204" pitchFamily="34" charset="0"/>
                <a:cs typeface="Times New Roman" panose="02020603050405020304" pitchFamily="18" charset="0"/>
              </a:rPr>
              <a:t>Eine sehr häufige Kostenfunktion ist die quadratische Kostenfunktion</a:t>
            </a:r>
            <a:endParaRPr lang="de-DE" sz="1600" b="1"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de-DE" b="1" dirty="0"/>
          </a:p>
          <a:p>
            <a:endParaRPr lang="de-DE" b="1" dirty="0"/>
          </a:p>
        </p:txBody>
      </p:sp>
      <p:sp>
        <p:nvSpPr>
          <p:cNvPr id="2" name="Foliennummernplatzhalter 1">
            <a:extLst>
              <a:ext uri="{FF2B5EF4-FFF2-40B4-BE49-F238E27FC236}">
                <a16:creationId xmlns:a16="http://schemas.microsoft.com/office/drawing/2014/main" id="{907F1C62-5890-4C84-BCB5-79ADE68CC2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12</a:t>
            </a:fld>
            <a:endParaRPr lang="de-DE"/>
          </a:p>
        </p:txBody>
      </p:sp>
      <p:pic>
        <p:nvPicPr>
          <p:cNvPr id="5" name="Grafik 4">
            <a:extLst>
              <a:ext uri="{FF2B5EF4-FFF2-40B4-BE49-F238E27FC236}">
                <a16:creationId xmlns:a16="http://schemas.microsoft.com/office/drawing/2014/main" id="{3BDA9EC3-97A0-44EA-B418-F1D84D925C3F}"/>
              </a:ext>
            </a:extLst>
          </p:cNvPr>
          <p:cNvPicPr>
            <a:picLocks noChangeAspect="1"/>
          </p:cNvPicPr>
          <p:nvPr/>
        </p:nvPicPr>
        <p:blipFill>
          <a:blip r:embed="rId3"/>
          <a:stretch>
            <a:fillRect/>
          </a:stretch>
        </p:blipFill>
        <p:spPr>
          <a:xfrm>
            <a:off x="1011179" y="4046130"/>
            <a:ext cx="3997076" cy="1022254"/>
          </a:xfrm>
          <a:prstGeom prst="rect">
            <a:avLst/>
          </a:prstGeom>
        </p:spPr>
      </p:pic>
    </p:spTree>
    <p:extLst>
      <p:ext uri="{BB962C8B-B14F-4D97-AF65-F5344CB8AC3E}">
        <p14:creationId xmlns:p14="http://schemas.microsoft.com/office/powerpoint/2010/main" val="116513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E42AD1-72C8-4E97-9CA6-59C8328AFEC5}"/>
              </a:ext>
            </a:extLst>
          </p:cNvPr>
          <p:cNvSpPr>
            <a:spLocks noGrp="1"/>
          </p:cNvSpPr>
          <p:nvPr>
            <p:ph type="title"/>
          </p:nvPr>
        </p:nvSpPr>
        <p:spPr>
          <a:xfrm>
            <a:off x="2168815" y="274147"/>
            <a:ext cx="5541900" cy="572700"/>
          </a:xfrm>
        </p:spPr>
        <p:txBody>
          <a:bodyPr/>
          <a:lstStyle/>
          <a:p>
            <a:r>
              <a:rPr lang="de-DE" sz="2800" b="1" dirty="0">
                <a:solidFill>
                  <a:srgbClr val="002060"/>
                </a:solidFill>
              </a:rPr>
              <a:t>DIE KOSTENFUNKTION</a:t>
            </a:r>
            <a:endParaRPr lang="de-DE" dirty="0"/>
          </a:p>
        </p:txBody>
      </p:sp>
      <p:sp>
        <p:nvSpPr>
          <p:cNvPr id="3" name="Foliennummernplatzhalter 2">
            <a:extLst>
              <a:ext uri="{FF2B5EF4-FFF2-40B4-BE49-F238E27FC236}">
                <a16:creationId xmlns:a16="http://schemas.microsoft.com/office/drawing/2014/main" id="{870AAB04-1ED8-45BD-B98F-2FF515348F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13</a:t>
            </a:fld>
            <a:endParaRPr lang="de-DE"/>
          </a:p>
        </p:txBody>
      </p:sp>
      <p:sp>
        <p:nvSpPr>
          <p:cNvPr id="19" name="Textfeld 18">
            <a:extLst>
              <a:ext uri="{FF2B5EF4-FFF2-40B4-BE49-F238E27FC236}">
                <a16:creationId xmlns:a16="http://schemas.microsoft.com/office/drawing/2014/main" id="{26CCC1F7-D60A-450A-97C5-BCB9B8796058}"/>
              </a:ext>
            </a:extLst>
          </p:cNvPr>
          <p:cNvSpPr txBox="1"/>
          <p:nvPr/>
        </p:nvSpPr>
        <p:spPr>
          <a:xfrm>
            <a:off x="6675414" y="1315270"/>
            <a:ext cx="1515543" cy="830997"/>
          </a:xfrm>
          <a:prstGeom prst="rect">
            <a:avLst/>
          </a:prstGeom>
          <a:noFill/>
        </p:spPr>
        <p:txBody>
          <a:bodyPr wrap="square">
            <a:spAutoFit/>
          </a:bodyPr>
          <a:lstStyle/>
          <a:p>
            <a:r>
              <a:rPr lang="cy-GB" sz="1600" dirty="0"/>
              <a:t>ŷ = 0.5</a:t>
            </a:r>
          </a:p>
          <a:p>
            <a:endParaRPr lang="cy-GB" sz="1600" dirty="0"/>
          </a:p>
          <a:p>
            <a:r>
              <a:rPr lang="cy-GB" sz="1600" dirty="0"/>
              <a:t>y = 0.75</a:t>
            </a:r>
            <a:endParaRPr lang="de-DE" sz="1600" dirty="0"/>
          </a:p>
        </p:txBody>
      </p:sp>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B1C256B5-FCDD-40AB-ADB0-8AD376238450}"/>
                  </a:ext>
                </a:extLst>
              </p:cNvPr>
              <p:cNvSpPr txBox="1"/>
              <p:nvPr/>
            </p:nvSpPr>
            <p:spPr>
              <a:xfrm>
                <a:off x="2363741" y="4400675"/>
                <a:ext cx="4560351"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800" b="1" i="1" smtClean="0">
                          <a:solidFill>
                            <a:srgbClr val="C00000"/>
                          </a:solidFill>
                          <a:latin typeface="Cambria Math" panose="02040503050406030204" pitchFamily="18" charset="0"/>
                        </a:rPr>
                        <m:t>𝒄</m:t>
                      </m:r>
                      <m:r>
                        <a:rPr lang="de-DE" sz="2800" b="1" i="0">
                          <a:latin typeface="Cambria Math" panose="02040503050406030204" pitchFamily="18" charset="0"/>
                        </a:rPr>
                        <m:t>=</m:t>
                      </m:r>
                      <m:sSup>
                        <m:sSupPr>
                          <m:ctrlPr>
                            <a:rPr lang="de-DE" sz="2800" b="1" i="1">
                              <a:solidFill>
                                <a:srgbClr val="836967"/>
                              </a:solidFill>
                              <a:latin typeface="Cambria Math" panose="02040503050406030204" pitchFamily="18" charset="0"/>
                            </a:rPr>
                          </m:ctrlPr>
                        </m:sSupPr>
                        <m:e>
                          <m:d>
                            <m:dPr>
                              <m:ctrlPr>
                                <a:rPr lang="de-DE" sz="2800" b="1" i="1">
                                  <a:solidFill>
                                    <a:srgbClr val="836967"/>
                                  </a:solidFill>
                                  <a:latin typeface="Cambria Math" panose="02040503050406030204" pitchFamily="18" charset="0"/>
                                </a:rPr>
                              </m:ctrlPr>
                            </m:dPr>
                            <m:e>
                              <m:sSub>
                                <m:sSubPr>
                                  <m:ctrlPr>
                                    <a:rPr lang="de-DE" sz="2800" b="1" i="1">
                                      <a:solidFill>
                                        <a:srgbClr val="836967"/>
                                      </a:solidFill>
                                      <a:latin typeface="Cambria Math" panose="02040503050406030204" pitchFamily="18" charset="0"/>
                                    </a:rPr>
                                  </m:ctrlPr>
                                </m:sSubPr>
                                <m:e>
                                  <m:r>
                                    <a:rPr lang="de-DE" sz="2800" b="1" i="1" cap="all" smtClean="0">
                                      <a:latin typeface="Cambria Math" panose="02040503050406030204" pitchFamily="18" charset="0"/>
                                    </a:rPr>
                                    <m:t>𝑿</m:t>
                                  </m:r>
                                </m:e>
                                <m:sub>
                                  <m:r>
                                    <a:rPr lang="de-DE" sz="2800" b="1" i="0">
                                      <a:latin typeface="Cambria Math" panose="02040503050406030204" pitchFamily="18" charset="0"/>
                                    </a:rPr>
                                    <m:t>𝟏</m:t>
                                  </m:r>
                                </m:sub>
                              </m:sSub>
                              <m:r>
                                <a:rPr lang="de-DE" sz="2800" b="1" i="0">
                                  <a:latin typeface="Cambria Math" panose="02040503050406030204" pitchFamily="18" charset="0"/>
                                </a:rPr>
                                <m:t>⋅</m:t>
                              </m:r>
                              <m:sSub>
                                <m:sSubPr>
                                  <m:ctrlPr>
                                    <a:rPr lang="de-DE" sz="2800" i="1">
                                      <a:solidFill>
                                        <a:srgbClr val="836967"/>
                                      </a:solidFill>
                                      <a:latin typeface="Cambria Math" panose="02040503050406030204" pitchFamily="18" charset="0"/>
                                    </a:rPr>
                                  </m:ctrlPr>
                                </m:sSubPr>
                                <m:e>
                                  <m:r>
                                    <a:rPr lang="de-DE" sz="2800" b="0" i="1">
                                      <a:latin typeface="Cambria Math" panose="02040503050406030204" pitchFamily="18" charset="0"/>
                                    </a:rPr>
                                    <m:t>𝑤</m:t>
                                  </m:r>
                                </m:e>
                                <m:sub>
                                  <m:r>
                                    <a:rPr lang="de-DE" sz="2800" b="0" i="0">
                                      <a:latin typeface="Cambria Math" panose="02040503050406030204" pitchFamily="18" charset="0"/>
                                    </a:rPr>
                                    <m:t>1</m:t>
                                  </m:r>
                                </m:sub>
                              </m:sSub>
                              <m:r>
                                <a:rPr lang="de-DE" sz="2800" b="1" i="0">
                                  <a:latin typeface="Cambria Math" panose="02040503050406030204" pitchFamily="18" charset="0"/>
                                </a:rPr>
                                <m:t>+</m:t>
                              </m:r>
                              <m:sSub>
                                <m:sSubPr>
                                  <m:ctrlPr>
                                    <a:rPr lang="de-DE" sz="2800" b="1" i="1">
                                      <a:solidFill>
                                        <a:srgbClr val="836967"/>
                                      </a:solidFill>
                                      <a:latin typeface="Cambria Math" panose="02040503050406030204" pitchFamily="18" charset="0"/>
                                    </a:rPr>
                                  </m:ctrlPr>
                                </m:sSubPr>
                                <m:e>
                                  <m:r>
                                    <a:rPr lang="de-DE" sz="2800" b="1" i="1" cap="all" smtClean="0">
                                      <a:latin typeface="Cambria Math" panose="02040503050406030204" pitchFamily="18" charset="0"/>
                                    </a:rPr>
                                    <m:t>𝑿</m:t>
                                  </m:r>
                                </m:e>
                                <m:sub>
                                  <m:r>
                                    <a:rPr lang="de-DE" sz="2800" b="1" i="0">
                                      <a:latin typeface="Cambria Math" panose="02040503050406030204" pitchFamily="18" charset="0"/>
                                    </a:rPr>
                                    <m:t>𝟐</m:t>
                                  </m:r>
                                </m:sub>
                              </m:sSub>
                              <m:r>
                                <a:rPr lang="de-DE" sz="2800" b="1" i="0">
                                  <a:latin typeface="Cambria Math" panose="02040503050406030204" pitchFamily="18" charset="0"/>
                                </a:rPr>
                                <m:t>⋅</m:t>
                              </m:r>
                              <m:sSub>
                                <m:sSubPr>
                                  <m:ctrlPr>
                                    <a:rPr lang="de-DE" sz="2800" i="1">
                                      <a:solidFill>
                                        <a:srgbClr val="836967"/>
                                      </a:solidFill>
                                      <a:latin typeface="Cambria Math" panose="02040503050406030204" pitchFamily="18" charset="0"/>
                                    </a:rPr>
                                  </m:ctrlPr>
                                </m:sSubPr>
                                <m:e>
                                  <m:r>
                                    <a:rPr lang="de-DE" sz="2800" b="0" i="1">
                                      <a:latin typeface="Cambria Math" panose="02040503050406030204" pitchFamily="18" charset="0"/>
                                    </a:rPr>
                                    <m:t>𝑤</m:t>
                                  </m:r>
                                </m:e>
                                <m:sub>
                                  <m:r>
                                    <a:rPr lang="de-DE" sz="2800" b="0" i="0">
                                      <a:latin typeface="Cambria Math" panose="02040503050406030204" pitchFamily="18" charset="0"/>
                                    </a:rPr>
                                    <m:t>2</m:t>
                                  </m:r>
                                </m:sub>
                              </m:sSub>
                              <m:r>
                                <a:rPr lang="de-DE" sz="2800" b="1" i="0">
                                  <a:latin typeface="Cambria Math" panose="02040503050406030204" pitchFamily="18" charset="0"/>
                                </a:rPr>
                                <m:t>−</m:t>
                              </m:r>
                              <m:r>
                                <a:rPr lang="de-DE" sz="2800" b="1" i="1">
                                  <a:latin typeface="Cambria Math" panose="02040503050406030204" pitchFamily="18" charset="0"/>
                                </a:rPr>
                                <m:t>𝒚</m:t>
                              </m:r>
                            </m:e>
                          </m:d>
                        </m:e>
                        <m:sup>
                          <m:r>
                            <a:rPr lang="de-DE" sz="2800" b="1" i="0">
                              <a:latin typeface="Cambria Math" panose="02040503050406030204" pitchFamily="18" charset="0"/>
                            </a:rPr>
                            <m:t>𝟐</m:t>
                          </m:r>
                        </m:sup>
                      </m:sSup>
                    </m:oMath>
                  </m:oMathPara>
                </a14:m>
                <a:endParaRPr lang="de-DE" sz="2400" b="1" dirty="0"/>
              </a:p>
            </p:txBody>
          </p:sp>
        </mc:Choice>
        <mc:Fallback xmlns="">
          <p:sp>
            <p:nvSpPr>
              <p:cNvPr id="16" name="Textfeld 15">
                <a:extLst>
                  <a:ext uri="{FF2B5EF4-FFF2-40B4-BE49-F238E27FC236}">
                    <a16:creationId xmlns:a16="http://schemas.microsoft.com/office/drawing/2014/main" id="{B1C256B5-FCDD-40AB-ADB0-8AD376238450}"/>
                  </a:ext>
                </a:extLst>
              </p:cNvPr>
              <p:cNvSpPr txBox="1">
                <a:spLocks noRot="1" noChangeAspect="1" noMove="1" noResize="1" noEditPoints="1" noAdjustHandles="1" noChangeArrowheads="1" noChangeShapeType="1" noTextEdit="1"/>
              </p:cNvSpPr>
              <p:nvPr/>
            </p:nvSpPr>
            <p:spPr>
              <a:xfrm>
                <a:off x="2363741" y="4400675"/>
                <a:ext cx="4560351" cy="44063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1869DC44-E989-4988-9553-17396526B479}"/>
                  </a:ext>
                </a:extLst>
              </p:cNvPr>
              <p:cNvSpPr txBox="1"/>
              <p:nvPr/>
            </p:nvSpPr>
            <p:spPr>
              <a:xfrm>
                <a:off x="2363741" y="3828230"/>
                <a:ext cx="1515543"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rgbClr val="C00000"/>
                          </a:solidFill>
                          <a:latin typeface="Cambria Math" panose="02040503050406030204" pitchFamily="18" charset="0"/>
                        </a:rPr>
                        <m:t>𝑪</m:t>
                      </m:r>
                      <m:r>
                        <a:rPr lang="de-DE" sz="2000" b="1" i="0">
                          <a:latin typeface="Cambria Math" panose="02040503050406030204" pitchFamily="18" charset="0"/>
                        </a:rPr>
                        <m:t>=</m:t>
                      </m:r>
                      <m:sSup>
                        <m:sSupPr>
                          <m:ctrlPr>
                            <a:rPr lang="de-DE" sz="2000" b="1" i="1">
                              <a:solidFill>
                                <a:srgbClr val="836967"/>
                              </a:solidFill>
                              <a:latin typeface="Cambria Math" panose="02040503050406030204" pitchFamily="18" charset="0"/>
                            </a:rPr>
                          </m:ctrlPr>
                        </m:sSupPr>
                        <m:e>
                          <m:d>
                            <m:dPr>
                              <m:ctrlPr>
                                <a:rPr lang="de-DE" sz="2000" b="1" i="1">
                                  <a:solidFill>
                                    <a:srgbClr val="836967"/>
                                  </a:solidFill>
                                  <a:latin typeface="Cambria Math" panose="02040503050406030204" pitchFamily="18" charset="0"/>
                                </a:rPr>
                              </m:ctrlPr>
                            </m:dPr>
                            <m:e>
                              <m:acc>
                                <m:accPr>
                                  <m:chr m:val="̂"/>
                                  <m:ctrlPr>
                                    <a:rPr lang="de-DE" sz="2000" b="1" i="1">
                                      <a:solidFill>
                                        <a:srgbClr val="836967"/>
                                      </a:solidFill>
                                      <a:latin typeface="Cambria Math" panose="02040503050406030204" pitchFamily="18" charset="0"/>
                                    </a:rPr>
                                  </m:ctrlPr>
                                </m:accPr>
                                <m:e>
                                  <m:r>
                                    <a:rPr lang="de-DE" sz="2000" b="1" i="1">
                                      <a:latin typeface="Cambria Math" panose="02040503050406030204" pitchFamily="18" charset="0"/>
                                    </a:rPr>
                                    <m:t>𝒚</m:t>
                                  </m:r>
                                </m:e>
                              </m:acc>
                              <m:r>
                                <a:rPr lang="de-DE" sz="2000" b="1" i="0">
                                  <a:latin typeface="Cambria Math" panose="02040503050406030204" pitchFamily="18" charset="0"/>
                                </a:rPr>
                                <m:t>−</m:t>
                              </m:r>
                              <m:r>
                                <a:rPr lang="de-DE" sz="2000" b="1" i="1">
                                  <a:latin typeface="Cambria Math" panose="02040503050406030204" pitchFamily="18" charset="0"/>
                                </a:rPr>
                                <m:t>𝒚</m:t>
                              </m:r>
                            </m:e>
                          </m:d>
                        </m:e>
                        <m:sup>
                          <m:r>
                            <a:rPr lang="de-DE" sz="2000" b="1" i="0">
                              <a:latin typeface="Cambria Math" panose="02040503050406030204" pitchFamily="18" charset="0"/>
                            </a:rPr>
                            <m:t>𝟐</m:t>
                          </m:r>
                        </m:sup>
                      </m:sSup>
                    </m:oMath>
                  </m:oMathPara>
                </a14:m>
                <a:endParaRPr lang="de-DE" sz="2000" b="1" dirty="0"/>
              </a:p>
            </p:txBody>
          </p:sp>
        </mc:Choice>
        <mc:Fallback xmlns="">
          <p:sp>
            <p:nvSpPr>
              <p:cNvPr id="18" name="Textfeld 17">
                <a:extLst>
                  <a:ext uri="{FF2B5EF4-FFF2-40B4-BE49-F238E27FC236}">
                    <a16:creationId xmlns:a16="http://schemas.microsoft.com/office/drawing/2014/main" id="{1869DC44-E989-4988-9553-17396526B479}"/>
                  </a:ext>
                </a:extLst>
              </p:cNvPr>
              <p:cNvSpPr txBox="1">
                <a:spLocks noRot="1" noChangeAspect="1" noMove="1" noResize="1" noEditPoints="1" noAdjustHandles="1" noChangeArrowheads="1" noChangeShapeType="1" noTextEdit="1"/>
              </p:cNvSpPr>
              <p:nvPr/>
            </p:nvSpPr>
            <p:spPr>
              <a:xfrm>
                <a:off x="2363741" y="3828230"/>
                <a:ext cx="1515543" cy="314766"/>
              </a:xfrm>
              <a:prstGeom prst="rect">
                <a:avLst/>
              </a:prstGeom>
              <a:blipFill>
                <a:blip r:embed="rId3"/>
                <a:stretch>
                  <a:fillRect l="-3226" t="-19231" r="-1613" b="-26923"/>
                </a:stretch>
              </a:blipFill>
            </p:spPr>
            <p:txBody>
              <a:bodyPr/>
              <a:lstStyle/>
              <a:p>
                <a:r>
                  <a:rPr lang="de-DE">
                    <a:noFill/>
                  </a:rPr>
                  <a:t> </a:t>
                </a:r>
              </a:p>
            </p:txBody>
          </p:sp>
        </mc:Fallback>
      </mc:AlternateContent>
      <p:sp>
        <p:nvSpPr>
          <p:cNvPr id="22" name="Flussdiagramm: Verbinder 21">
            <a:extLst>
              <a:ext uri="{FF2B5EF4-FFF2-40B4-BE49-F238E27FC236}">
                <a16:creationId xmlns:a16="http://schemas.microsoft.com/office/drawing/2014/main" id="{72C74CB2-727A-44BD-92EF-7999C48CAD8E}"/>
              </a:ext>
            </a:extLst>
          </p:cNvPr>
          <p:cNvSpPr/>
          <p:nvPr/>
        </p:nvSpPr>
        <p:spPr>
          <a:xfrm>
            <a:off x="1506583" y="1315270"/>
            <a:ext cx="770829" cy="821620"/>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x1</a:t>
            </a:r>
            <a:endParaRPr lang="de-DE"/>
          </a:p>
        </p:txBody>
      </p:sp>
      <p:sp>
        <p:nvSpPr>
          <p:cNvPr id="23" name="Flussdiagramm: Verbinder 22">
            <a:extLst>
              <a:ext uri="{FF2B5EF4-FFF2-40B4-BE49-F238E27FC236}">
                <a16:creationId xmlns:a16="http://schemas.microsoft.com/office/drawing/2014/main" id="{65449809-D264-4445-AB7A-3454172379D7}"/>
              </a:ext>
            </a:extLst>
          </p:cNvPr>
          <p:cNvSpPr/>
          <p:nvPr/>
        </p:nvSpPr>
        <p:spPr>
          <a:xfrm>
            <a:off x="1506583" y="2496346"/>
            <a:ext cx="770829" cy="821620"/>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X2</a:t>
            </a:r>
            <a:endParaRPr lang="de-DE" dirty="0"/>
          </a:p>
        </p:txBody>
      </p:sp>
      <p:cxnSp>
        <p:nvCxnSpPr>
          <p:cNvPr id="24" name="Gerade Verbindung mit Pfeil 23">
            <a:extLst>
              <a:ext uri="{FF2B5EF4-FFF2-40B4-BE49-F238E27FC236}">
                <a16:creationId xmlns:a16="http://schemas.microsoft.com/office/drawing/2014/main" id="{00854399-4749-4785-81A6-4457C5D53358}"/>
              </a:ext>
            </a:extLst>
          </p:cNvPr>
          <p:cNvCxnSpPr>
            <a:cxnSpLocks/>
            <a:stCxn id="22" idx="6"/>
          </p:cNvCxnSpPr>
          <p:nvPr/>
        </p:nvCxnSpPr>
        <p:spPr>
          <a:xfrm>
            <a:off x="2277412" y="1726082"/>
            <a:ext cx="1222045" cy="410808"/>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17E1B996-F931-4CCD-9D76-1FD835A969DF}"/>
              </a:ext>
            </a:extLst>
          </p:cNvPr>
          <p:cNvCxnSpPr>
            <a:cxnSpLocks/>
            <a:stCxn id="23" idx="6"/>
          </p:cNvCxnSpPr>
          <p:nvPr/>
        </p:nvCxnSpPr>
        <p:spPr>
          <a:xfrm flipV="1">
            <a:off x="2277412" y="2496346"/>
            <a:ext cx="1222045" cy="41081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46CDE733-3A5E-449B-9F67-5ABF1F4FB23E}"/>
              </a:ext>
            </a:extLst>
          </p:cNvPr>
          <p:cNvSpPr/>
          <p:nvPr/>
        </p:nvSpPr>
        <p:spPr>
          <a:xfrm>
            <a:off x="3499456" y="1972564"/>
            <a:ext cx="1120075" cy="65729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Neuron</a:t>
            </a:r>
          </a:p>
        </p:txBody>
      </p:sp>
      <p:cxnSp>
        <p:nvCxnSpPr>
          <p:cNvPr id="27" name="Gerade Verbindung mit Pfeil 26">
            <a:extLst>
              <a:ext uri="{FF2B5EF4-FFF2-40B4-BE49-F238E27FC236}">
                <a16:creationId xmlns:a16="http://schemas.microsoft.com/office/drawing/2014/main" id="{C689C084-A3E6-47E8-A20E-821BB61746D5}"/>
              </a:ext>
            </a:extLst>
          </p:cNvPr>
          <p:cNvCxnSpPr>
            <a:cxnSpLocks/>
            <a:stCxn id="26" idx="6"/>
          </p:cNvCxnSpPr>
          <p:nvPr/>
        </p:nvCxnSpPr>
        <p:spPr>
          <a:xfrm flipV="1">
            <a:off x="4619531" y="2301207"/>
            <a:ext cx="421582" cy="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Flussdiagramm: Verbinder 27">
            <a:extLst>
              <a:ext uri="{FF2B5EF4-FFF2-40B4-BE49-F238E27FC236}">
                <a16:creationId xmlns:a16="http://schemas.microsoft.com/office/drawing/2014/main" id="{353EAB11-05C7-4455-8845-33D52C9651E9}"/>
              </a:ext>
            </a:extLst>
          </p:cNvPr>
          <p:cNvSpPr/>
          <p:nvPr/>
        </p:nvSpPr>
        <p:spPr>
          <a:xfrm>
            <a:off x="5041114" y="1890395"/>
            <a:ext cx="770829" cy="821620"/>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sz="1800" b="1" dirty="0"/>
              <a:t>ŷ</a:t>
            </a:r>
            <a:endParaRPr lang="de-DE" sz="1800" b="1" dirty="0"/>
          </a:p>
        </p:txBody>
      </p:sp>
      <mc:AlternateContent xmlns:mc="http://schemas.openxmlformats.org/markup-compatibility/2006" xmlns:a14="http://schemas.microsoft.com/office/drawing/2010/main">
        <mc:Choice Requires="a14">
          <p:sp>
            <p:nvSpPr>
              <p:cNvPr id="34" name="Textfeld 33">
                <a:extLst>
                  <a:ext uri="{FF2B5EF4-FFF2-40B4-BE49-F238E27FC236}">
                    <a16:creationId xmlns:a16="http://schemas.microsoft.com/office/drawing/2014/main" id="{4BBB0460-CE37-4C39-A81B-E27BA01B325C}"/>
                  </a:ext>
                </a:extLst>
              </p:cNvPr>
              <p:cNvSpPr txBox="1"/>
              <p:nvPr/>
            </p:nvSpPr>
            <p:spPr>
              <a:xfrm>
                <a:off x="2602668" y="1652990"/>
                <a:ext cx="62266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b="1" i="1" smtClean="0">
                              <a:solidFill>
                                <a:srgbClr val="836967"/>
                              </a:solidFill>
                              <a:latin typeface="Cambria Math" panose="02040503050406030204" pitchFamily="18" charset="0"/>
                            </a:rPr>
                          </m:ctrlPr>
                        </m:sSubPr>
                        <m:e>
                          <m:r>
                            <a:rPr lang="de-DE" sz="1400" b="1" i="1">
                              <a:latin typeface="Cambria Math" panose="02040503050406030204" pitchFamily="18" charset="0"/>
                            </a:rPr>
                            <m:t>𝒘</m:t>
                          </m:r>
                        </m:e>
                        <m:sub>
                          <m:r>
                            <a:rPr lang="de-DE" sz="1400" b="1" i="0">
                              <a:latin typeface="Cambria Math" panose="02040503050406030204" pitchFamily="18" charset="0"/>
                            </a:rPr>
                            <m:t>𝟏</m:t>
                          </m:r>
                        </m:sub>
                      </m:sSub>
                    </m:oMath>
                  </m:oMathPara>
                </a14:m>
                <a:endParaRPr lang="de-DE" dirty="0"/>
              </a:p>
            </p:txBody>
          </p:sp>
        </mc:Choice>
        <mc:Fallback xmlns="">
          <p:sp>
            <p:nvSpPr>
              <p:cNvPr id="34" name="Textfeld 33">
                <a:extLst>
                  <a:ext uri="{FF2B5EF4-FFF2-40B4-BE49-F238E27FC236}">
                    <a16:creationId xmlns:a16="http://schemas.microsoft.com/office/drawing/2014/main" id="{4BBB0460-CE37-4C39-A81B-E27BA01B325C}"/>
                  </a:ext>
                </a:extLst>
              </p:cNvPr>
              <p:cNvSpPr txBox="1">
                <a:spLocks noRot="1" noChangeAspect="1" noMove="1" noResize="1" noEditPoints="1" noAdjustHandles="1" noChangeArrowheads="1" noChangeShapeType="1" noTextEdit="1"/>
              </p:cNvSpPr>
              <p:nvPr/>
            </p:nvSpPr>
            <p:spPr>
              <a:xfrm>
                <a:off x="2602668" y="1652990"/>
                <a:ext cx="622663"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 name="Textfeld 35">
                <a:extLst>
                  <a:ext uri="{FF2B5EF4-FFF2-40B4-BE49-F238E27FC236}">
                    <a16:creationId xmlns:a16="http://schemas.microsoft.com/office/drawing/2014/main" id="{54446B15-35AB-40D9-98A4-9679676483DB}"/>
                  </a:ext>
                </a:extLst>
              </p:cNvPr>
              <p:cNvSpPr txBox="1"/>
              <p:nvPr/>
            </p:nvSpPr>
            <p:spPr>
              <a:xfrm>
                <a:off x="2501547" y="2470722"/>
                <a:ext cx="45416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b="1" i="1" smtClean="0">
                              <a:solidFill>
                                <a:srgbClr val="836967"/>
                              </a:solidFill>
                              <a:latin typeface="Cambria Math" panose="02040503050406030204" pitchFamily="18" charset="0"/>
                            </a:rPr>
                          </m:ctrlPr>
                        </m:sSubPr>
                        <m:e>
                          <m:r>
                            <a:rPr lang="de-DE" sz="1400" b="1" i="1">
                              <a:latin typeface="Cambria Math" panose="02040503050406030204" pitchFamily="18" charset="0"/>
                            </a:rPr>
                            <m:t>𝒘</m:t>
                          </m:r>
                        </m:e>
                        <m:sub>
                          <m:r>
                            <a:rPr lang="de-DE" sz="1400" b="1" i="1" smtClean="0">
                              <a:latin typeface="Cambria Math" panose="02040503050406030204" pitchFamily="18" charset="0"/>
                            </a:rPr>
                            <m:t>𝟐</m:t>
                          </m:r>
                        </m:sub>
                      </m:sSub>
                    </m:oMath>
                  </m:oMathPara>
                </a14:m>
                <a:endParaRPr lang="de-DE" dirty="0"/>
              </a:p>
            </p:txBody>
          </p:sp>
        </mc:Choice>
        <mc:Fallback xmlns="">
          <p:sp>
            <p:nvSpPr>
              <p:cNvPr id="36" name="Textfeld 35">
                <a:extLst>
                  <a:ext uri="{FF2B5EF4-FFF2-40B4-BE49-F238E27FC236}">
                    <a16:creationId xmlns:a16="http://schemas.microsoft.com/office/drawing/2014/main" id="{54446B15-35AB-40D9-98A4-9679676483DB}"/>
                  </a:ext>
                </a:extLst>
              </p:cNvPr>
              <p:cNvSpPr txBox="1">
                <a:spLocks noRot="1" noChangeAspect="1" noMove="1" noResize="1" noEditPoints="1" noAdjustHandles="1" noChangeArrowheads="1" noChangeShapeType="1" noTextEdit="1"/>
              </p:cNvSpPr>
              <p:nvPr/>
            </p:nvSpPr>
            <p:spPr>
              <a:xfrm>
                <a:off x="2501547" y="2470722"/>
                <a:ext cx="454161" cy="307777"/>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255376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1A4A80B-F0F7-4985-BDBE-A40EC2695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14</a:t>
            </a:fld>
            <a:endParaRPr lang="de-DE"/>
          </a:p>
        </p:txBody>
      </p:sp>
      <p:sp>
        <p:nvSpPr>
          <p:cNvPr id="5" name="Textfeld 4">
            <a:extLst>
              <a:ext uri="{FF2B5EF4-FFF2-40B4-BE49-F238E27FC236}">
                <a16:creationId xmlns:a16="http://schemas.microsoft.com/office/drawing/2014/main" id="{94508486-D6AA-4208-B57B-E4581A6E579F}"/>
              </a:ext>
            </a:extLst>
          </p:cNvPr>
          <p:cNvSpPr txBox="1"/>
          <p:nvPr/>
        </p:nvSpPr>
        <p:spPr>
          <a:xfrm>
            <a:off x="793461" y="909015"/>
            <a:ext cx="5477799" cy="1908215"/>
          </a:xfrm>
          <a:prstGeom prst="rect">
            <a:avLst/>
          </a:prstGeom>
          <a:noFill/>
        </p:spPr>
        <p:txBody>
          <a:bodyPr wrap="square">
            <a:spAutoFit/>
          </a:bodyPr>
          <a:lstStyle/>
          <a:p>
            <a:r>
              <a:rPr lang="de-DE" sz="1800" b="1" dirty="0"/>
              <a:t>Problem: </a:t>
            </a:r>
          </a:p>
          <a:p>
            <a:pPr marL="171450" indent="-171450">
              <a:buFont typeface="Symbol" panose="05050102010706020507" pitchFamily="18" charset="2"/>
              <a:buChar char="-"/>
            </a:pPr>
            <a:r>
              <a:rPr lang="de-DE" sz="1200" dirty="0"/>
              <a:t>Da gibt eine Menge zu berechnen! </a:t>
            </a:r>
          </a:p>
          <a:p>
            <a:pPr marL="171450" indent="-171450">
              <a:buFont typeface="Symbol" panose="05050102010706020507" pitchFamily="18" charset="2"/>
              <a:buChar char="-"/>
            </a:pPr>
            <a:r>
              <a:rPr lang="de-DE" sz="1200" dirty="0"/>
              <a:t>Diese Berechnung dauert oft lange</a:t>
            </a:r>
          </a:p>
          <a:p>
            <a:pPr marL="171450" indent="-171450">
              <a:buFont typeface="Symbol" panose="05050102010706020507" pitchFamily="18" charset="2"/>
              <a:buChar char="-"/>
            </a:pPr>
            <a:r>
              <a:rPr lang="de-DE" sz="1200" dirty="0"/>
              <a:t>Die Kosten müssen für alle Trainingsdaten berechnet werden.</a:t>
            </a:r>
          </a:p>
          <a:p>
            <a:pPr marL="171450" indent="-171450">
              <a:buFont typeface="Symbol" panose="05050102010706020507" pitchFamily="18" charset="2"/>
              <a:buChar char="-"/>
            </a:pPr>
            <a:endParaRPr lang="de-DE" sz="1200" dirty="0"/>
          </a:p>
          <a:p>
            <a:pPr marL="171450" indent="-171450">
              <a:buFont typeface="Courier New" panose="02070309020205020404" pitchFamily="49" charset="0"/>
              <a:buChar char="o"/>
            </a:pPr>
            <a:r>
              <a:rPr lang="de-DE" sz="1200" dirty="0">
                <a:solidFill>
                  <a:srgbClr val="C00000"/>
                </a:solidFill>
              </a:rPr>
              <a:t>Geht das nicht schneller?</a:t>
            </a:r>
          </a:p>
          <a:p>
            <a:pPr marL="171450" indent="-171450">
              <a:buFont typeface="Courier New" panose="02070309020205020404" pitchFamily="49" charset="0"/>
              <a:buChar char="o"/>
            </a:pPr>
            <a:r>
              <a:rPr lang="de-DE" sz="1200" dirty="0">
                <a:solidFill>
                  <a:srgbClr val="C00000"/>
                </a:solidFill>
              </a:rPr>
              <a:t>Wie kann man diese Problemen lösen?</a:t>
            </a:r>
          </a:p>
          <a:p>
            <a:pPr marL="171450" indent="-171450">
              <a:buFont typeface="Courier New" panose="02070309020205020404" pitchFamily="49" charset="0"/>
              <a:buChar char="o"/>
            </a:pPr>
            <a:endParaRPr lang="de-DE" dirty="0"/>
          </a:p>
          <a:p>
            <a:pPr marL="285750" indent="-285750">
              <a:buFont typeface="Wingdings" panose="05000000000000000000" pitchFamily="2" charset="2"/>
              <a:buChar char="v"/>
            </a:pPr>
            <a:r>
              <a:rPr lang="de-DE" dirty="0">
                <a:solidFill>
                  <a:srgbClr val="FF0000"/>
                </a:solidFill>
              </a:rPr>
              <a:t>Bestimmen, welcher Wert von </a:t>
            </a:r>
            <a:r>
              <a:rPr lang="de-DE" b="1" dirty="0">
                <a:solidFill>
                  <a:srgbClr val="FF0000"/>
                </a:solidFill>
              </a:rPr>
              <a:t>w</a:t>
            </a:r>
            <a:r>
              <a:rPr lang="de-DE" dirty="0">
                <a:solidFill>
                  <a:srgbClr val="FF0000"/>
                </a:solidFill>
              </a:rPr>
              <a:t> das Minimum von </a:t>
            </a:r>
            <a:r>
              <a:rPr lang="de-DE" b="1" dirty="0">
                <a:solidFill>
                  <a:srgbClr val="FF0000"/>
                </a:solidFill>
              </a:rPr>
              <a:t>C(w) </a:t>
            </a:r>
            <a:r>
              <a:rPr lang="de-DE" dirty="0">
                <a:solidFill>
                  <a:srgbClr val="FF0000"/>
                </a:solidFill>
              </a:rPr>
              <a:t>ergibt</a:t>
            </a:r>
          </a:p>
        </p:txBody>
      </p:sp>
      <p:pic>
        <p:nvPicPr>
          <p:cNvPr id="6" name="Google Shape;1557;p132">
            <a:extLst>
              <a:ext uri="{FF2B5EF4-FFF2-40B4-BE49-F238E27FC236}">
                <a16:creationId xmlns:a16="http://schemas.microsoft.com/office/drawing/2014/main" id="{E63AC4A8-86A4-493B-89B2-366B7F77EE7E}"/>
              </a:ext>
            </a:extLst>
          </p:cNvPr>
          <p:cNvPicPr preferRelativeResize="0"/>
          <p:nvPr/>
        </p:nvPicPr>
        <p:blipFill>
          <a:blip r:embed="rId3">
            <a:alphaModFix/>
          </a:blip>
          <a:stretch>
            <a:fillRect/>
          </a:stretch>
        </p:blipFill>
        <p:spPr>
          <a:xfrm>
            <a:off x="1134994" y="3051271"/>
            <a:ext cx="3828914" cy="1820415"/>
          </a:xfrm>
          <a:prstGeom prst="rect">
            <a:avLst/>
          </a:prstGeom>
          <a:noFill/>
          <a:ln>
            <a:noFill/>
          </a:ln>
        </p:spPr>
      </p:pic>
      <p:pic>
        <p:nvPicPr>
          <p:cNvPr id="8" name="Grafik 7">
            <a:extLst>
              <a:ext uri="{FF2B5EF4-FFF2-40B4-BE49-F238E27FC236}">
                <a16:creationId xmlns:a16="http://schemas.microsoft.com/office/drawing/2014/main" id="{1241C989-FA7E-454E-9BCF-67524584D34B}"/>
              </a:ext>
            </a:extLst>
          </p:cNvPr>
          <p:cNvPicPr>
            <a:picLocks noChangeAspect="1"/>
          </p:cNvPicPr>
          <p:nvPr/>
        </p:nvPicPr>
        <p:blipFill>
          <a:blip r:embed="rId4"/>
          <a:stretch>
            <a:fillRect/>
          </a:stretch>
        </p:blipFill>
        <p:spPr>
          <a:xfrm>
            <a:off x="6094550" y="2063177"/>
            <a:ext cx="2377908" cy="1358075"/>
          </a:xfrm>
          <a:prstGeom prst="rect">
            <a:avLst/>
          </a:prstGeom>
        </p:spPr>
      </p:pic>
      <p:pic>
        <p:nvPicPr>
          <p:cNvPr id="10" name="Grafik 9">
            <a:extLst>
              <a:ext uri="{FF2B5EF4-FFF2-40B4-BE49-F238E27FC236}">
                <a16:creationId xmlns:a16="http://schemas.microsoft.com/office/drawing/2014/main" id="{D9985C16-0CBB-4DD3-88A0-75CA43D71323}"/>
              </a:ext>
            </a:extLst>
          </p:cNvPr>
          <p:cNvPicPr>
            <a:picLocks noChangeAspect="1"/>
          </p:cNvPicPr>
          <p:nvPr/>
        </p:nvPicPr>
        <p:blipFill>
          <a:blip r:embed="rId5"/>
          <a:stretch>
            <a:fillRect/>
          </a:stretch>
        </p:blipFill>
        <p:spPr>
          <a:xfrm>
            <a:off x="5891490" y="3625877"/>
            <a:ext cx="2695547" cy="1269912"/>
          </a:xfrm>
          <a:prstGeom prst="rect">
            <a:avLst/>
          </a:prstGeom>
        </p:spPr>
      </p:pic>
      <p:sp>
        <p:nvSpPr>
          <p:cNvPr id="11" name="Titel 1">
            <a:extLst>
              <a:ext uri="{FF2B5EF4-FFF2-40B4-BE49-F238E27FC236}">
                <a16:creationId xmlns:a16="http://schemas.microsoft.com/office/drawing/2014/main" id="{077352A3-C714-4EE0-AFDF-7C3A242532AD}"/>
              </a:ext>
            </a:extLst>
          </p:cNvPr>
          <p:cNvSpPr>
            <a:spLocks noGrp="1"/>
          </p:cNvSpPr>
          <p:nvPr>
            <p:ph type="title"/>
          </p:nvPr>
        </p:nvSpPr>
        <p:spPr>
          <a:xfrm>
            <a:off x="1942955" y="176480"/>
            <a:ext cx="4586787" cy="683222"/>
          </a:xfrm>
        </p:spPr>
        <p:txBody>
          <a:bodyPr/>
          <a:lstStyle/>
          <a:p>
            <a:pPr algn="ctr"/>
            <a:r>
              <a:rPr lang="de-DE" sz="2000" b="1" dirty="0">
                <a:solidFill>
                  <a:srgbClr val="002060"/>
                </a:solidFill>
                <a:latin typeface="Arial" panose="020B0604020202020204" pitchFamily="34" charset="0"/>
                <a:cs typeface="Arial" panose="020B0604020202020204" pitchFamily="34" charset="0"/>
              </a:rPr>
              <a:t>NEURONALE NETZE :</a:t>
            </a:r>
            <a:br>
              <a:rPr lang="de-DE" sz="2000" b="1" dirty="0">
                <a:solidFill>
                  <a:srgbClr val="002060"/>
                </a:solidFill>
                <a:latin typeface="Arial" panose="020B0604020202020204" pitchFamily="34" charset="0"/>
                <a:cs typeface="Arial" panose="020B0604020202020204" pitchFamily="34" charset="0"/>
              </a:rPr>
            </a:br>
            <a:r>
              <a:rPr lang="de-DE" sz="1800" b="1" dirty="0">
                <a:solidFill>
                  <a:srgbClr val="00B0F0"/>
                </a:solidFill>
                <a:effectLst/>
                <a:latin typeface="Arial" panose="020B0604020202020204" pitchFamily="34" charset="0"/>
                <a:ea typeface="Calibri" panose="020F0502020204030204" pitchFamily="34" charset="0"/>
                <a:cs typeface="Arial" panose="020B0604020202020204" pitchFamily="34" charset="0"/>
              </a:rPr>
              <a:t>STOCHASTIC GRADIENT DESCENT</a:t>
            </a:r>
            <a:br>
              <a:rPr lang="de-DE"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br>
            <a:endParaRPr lang="de-DE" sz="1800" dirty="0">
              <a:solidFill>
                <a:srgbClr val="00B0F0"/>
              </a:solidFill>
            </a:endParaRPr>
          </a:p>
        </p:txBody>
      </p:sp>
      <p:pic>
        <p:nvPicPr>
          <p:cNvPr id="4" name="Grafik 3">
            <a:extLst>
              <a:ext uri="{FF2B5EF4-FFF2-40B4-BE49-F238E27FC236}">
                <a16:creationId xmlns:a16="http://schemas.microsoft.com/office/drawing/2014/main" id="{0CB159C8-E042-40BD-8D4D-3A5A7F83A150}"/>
              </a:ext>
            </a:extLst>
          </p:cNvPr>
          <p:cNvPicPr>
            <a:picLocks noChangeAspect="1"/>
          </p:cNvPicPr>
          <p:nvPr/>
        </p:nvPicPr>
        <p:blipFill>
          <a:blip r:embed="rId6"/>
          <a:stretch>
            <a:fillRect/>
          </a:stretch>
        </p:blipFill>
        <p:spPr>
          <a:xfrm>
            <a:off x="6529742" y="850299"/>
            <a:ext cx="1942716" cy="1051850"/>
          </a:xfrm>
          <a:prstGeom prst="rect">
            <a:avLst/>
          </a:prstGeom>
        </p:spPr>
      </p:pic>
    </p:spTree>
    <p:extLst>
      <p:ext uri="{BB962C8B-B14F-4D97-AF65-F5344CB8AC3E}">
        <p14:creationId xmlns:p14="http://schemas.microsoft.com/office/powerpoint/2010/main" val="391047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71DD288-3079-4B28-9580-11E12ABBE0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15</a:t>
            </a:fld>
            <a:endParaRPr lang="de-DE"/>
          </a:p>
        </p:txBody>
      </p:sp>
      <p:sp>
        <p:nvSpPr>
          <p:cNvPr id="4" name="Textfeld 3">
            <a:extLst>
              <a:ext uri="{FF2B5EF4-FFF2-40B4-BE49-F238E27FC236}">
                <a16:creationId xmlns:a16="http://schemas.microsoft.com/office/drawing/2014/main" id="{8A709B1D-78C7-4A30-983F-ED2CF99DC275}"/>
              </a:ext>
            </a:extLst>
          </p:cNvPr>
          <p:cNvSpPr txBox="1"/>
          <p:nvPr/>
        </p:nvSpPr>
        <p:spPr>
          <a:xfrm>
            <a:off x="564028" y="1771531"/>
            <a:ext cx="4572000" cy="1600438"/>
          </a:xfrm>
          <a:prstGeom prst="rect">
            <a:avLst/>
          </a:prstGeom>
          <a:noFill/>
        </p:spPr>
        <p:txBody>
          <a:bodyPr wrap="square" rtlCol="0">
            <a:spAutoFit/>
          </a:bodyPr>
          <a:lstStyle/>
          <a:p>
            <a:pPr algn="just"/>
            <a:r>
              <a:rPr lang="de-DE" sz="2400" dirty="0">
                <a:solidFill>
                  <a:schemeClr val="tx1">
                    <a:lumMod val="85000"/>
                    <a:lumOff val="15000"/>
                  </a:schemeClr>
                </a:solidFill>
              </a:rPr>
              <a:t>• </a:t>
            </a:r>
            <a:r>
              <a:rPr lang="de-DE" sz="1600" dirty="0">
                <a:solidFill>
                  <a:schemeClr val="tx1">
                    <a:lumMod val="85000"/>
                    <a:lumOff val="15000"/>
                  </a:schemeClr>
                </a:solidFill>
              </a:rPr>
              <a:t>Ziel war es, unsere Kosten</a:t>
            </a:r>
            <a:r>
              <a:rPr lang="de-DE" sz="1600" dirty="0">
                <a:solidFill>
                  <a:srgbClr val="002060"/>
                </a:solidFill>
              </a:rPr>
              <a:t> C </a:t>
            </a:r>
            <a:r>
              <a:rPr lang="de-DE" sz="1600" dirty="0">
                <a:solidFill>
                  <a:schemeClr val="tx1">
                    <a:lumMod val="85000"/>
                    <a:lumOff val="15000"/>
                  </a:schemeClr>
                </a:solidFill>
              </a:rPr>
              <a:t>zu minimieren</a:t>
            </a:r>
          </a:p>
          <a:p>
            <a:pPr algn="just"/>
            <a:endParaRPr lang="de-DE" sz="1600" dirty="0">
              <a:solidFill>
                <a:schemeClr val="tx1">
                  <a:lumMod val="85000"/>
                  <a:lumOff val="15000"/>
                </a:schemeClr>
              </a:solidFill>
            </a:endParaRPr>
          </a:p>
          <a:p>
            <a:pPr algn="just"/>
            <a:r>
              <a:rPr lang="de-DE" sz="1800" b="1" dirty="0">
                <a:solidFill>
                  <a:schemeClr val="tx1">
                    <a:lumMod val="85000"/>
                    <a:lumOff val="15000"/>
                  </a:schemeClr>
                </a:solidFill>
              </a:rPr>
              <a:t>•</a:t>
            </a:r>
            <a:r>
              <a:rPr lang="de-DE" sz="1600" dirty="0">
                <a:solidFill>
                  <a:schemeClr val="tx1">
                    <a:lumMod val="85000"/>
                    <a:lumOff val="15000"/>
                  </a:schemeClr>
                </a:solidFill>
              </a:rPr>
              <a:t> Dazu berechnen wir die Kosten für unsere</a:t>
            </a:r>
          </a:p>
          <a:p>
            <a:pPr algn="just"/>
            <a:r>
              <a:rPr lang="de-DE" sz="1600" dirty="0">
                <a:solidFill>
                  <a:schemeClr val="tx1">
                    <a:lumMod val="85000"/>
                    <a:lumOff val="15000"/>
                  </a:schemeClr>
                </a:solidFill>
              </a:rPr>
              <a:t>  gesamten Trainingsdaten, und aktualisieren</a:t>
            </a:r>
          </a:p>
          <a:p>
            <a:pPr algn="just"/>
            <a:r>
              <a:rPr lang="de-DE" sz="1600" dirty="0">
                <a:solidFill>
                  <a:schemeClr val="tx1">
                    <a:lumMod val="85000"/>
                    <a:lumOff val="15000"/>
                  </a:schemeClr>
                </a:solidFill>
              </a:rPr>
              <a:t>  anschließend unsere Gewichte </a:t>
            </a:r>
            <a:r>
              <a:rPr lang="de-DE" sz="2400" dirty="0">
                <a:solidFill>
                  <a:srgbClr val="FF0000"/>
                </a:solidFill>
              </a:rPr>
              <a:t>w</a:t>
            </a:r>
          </a:p>
        </p:txBody>
      </p:sp>
      <p:sp>
        <p:nvSpPr>
          <p:cNvPr id="7" name="Titel 1">
            <a:extLst>
              <a:ext uri="{FF2B5EF4-FFF2-40B4-BE49-F238E27FC236}">
                <a16:creationId xmlns:a16="http://schemas.microsoft.com/office/drawing/2014/main" id="{8F1AD7CA-FD82-495D-B430-1D76DA9793C5}"/>
              </a:ext>
            </a:extLst>
          </p:cNvPr>
          <p:cNvSpPr>
            <a:spLocks noGrp="1"/>
          </p:cNvSpPr>
          <p:nvPr>
            <p:ph type="title"/>
          </p:nvPr>
        </p:nvSpPr>
        <p:spPr>
          <a:xfrm>
            <a:off x="696728" y="286696"/>
            <a:ext cx="6542272" cy="822438"/>
          </a:xfrm>
        </p:spPr>
        <p:txBody>
          <a:bodyPr/>
          <a:lstStyle/>
          <a:p>
            <a:pPr algn="ctr"/>
            <a:r>
              <a:rPr lang="de-DE" sz="2000" b="1" dirty="0">
                <a:solidFill>
                  <a:srgbClr val="002060"/>
                </a:solidFill>
                <a:latin typeface="+mn-lt"/>
                <a:cs typeface="Arial" panose="020B0604020202020204" pitchFamily="34" charset="0"/>
              </a:rPr>
              <a:t>NEURONALE NETZE :</a:t>
            </a:r>
            <a:br>
              <a:rPr lang="de-DE" sz="2000" b="1" dirty="0">
                <a:solidFill>
                  <a:srgbClr val="002060"/>
                </a:solidFill>
                <a:latin typeface="+mn-lt"/>
                <a:cs typeface="Arial" panose="020B0604020202020204" pitchFamily="34" charset="0"/>
              </a:rPr>
            </a:br>
            <a:r>
              <a:rPr lang="de-DE" sz="2000" b="1" dirty="0">
                <a:solidFill>
                  <a:schemeClr val="tx1">
                    <a:lumMod val="75000"/>
                    <a:lumOff val="25000"/>
                  </a:schemeClr>
                </a:solidFill>
                <a:effectLst/>
                <a:latin typeface="+mn-lt"/>
                <a:ea typeface="Calibri" panose="020F0502020204030204" pitchFamily="34" charset="0"/>
                <a:cs typeface="Arial" panose="020B0604020202020204" pitchFamily="34" charset="0"/>
              </a:rPr>
              <a:t>STOCHASTIC GRADIENT DESCENT</a:t>
            </a:r>
            <a:br>
              <a:rPr lang="de-DE" sz="2000" dirty="0">
                <a:solidFill>
                  <a:srgbClr val="00B0F0"/>
                </a:solidFill>
                <a:effectLst/>
                <a:latin typeface="+mn-lt"/>
                <a:ea typeface="Calibri" panose="020F0502020204030204" pitchFamily="34" charset="0"/>
                <a:cs typeface="Times New Roman" panose="02020603050405020304" pitchFamily="18" charset="0"/>
              </a:rPr>
            </a:br>
            <a:endParaRPr lang="de-DE" sz="2000" dirty="0">
              <a:solidFill>
                <a:srgbClr val="00B0F0"/>
              </a:solidFill>
              <a:latin typeface="+mn-lt"/>
            </a:endParaRPr>
          </a:p>
        </p:txBody>
      </p:sp>
      <p:pic>
        <p:nvPicPr>
          <p:cNvPr id="5" name="Google Shape;1895;p160">
            <a:extLst>
              <a:ext uri="{FF2B5EF4-FFF2-40B4-BE49-F238E27FC236}">
                <a16:creationId xmlns:a16="http://schemas.microsoft.com/office/drawing/2014/main" id="{50588927-27F5-4F2C-BB1B-69B28FDB3567}"/>
              </a:ext>
            </a:extLst>
          </p:cNvPr>
          <p:cNvPicPr preferRelativeResize="0"/>
          <p:nvPr/>
        </p:nvPicPr>
        <p:blipFill>
          <a:blip r:embed="rId3">
            <a:alphaModFix/>
          </a:blip>
          <a:stretch>
            <a:fillRect/>
          </a:stretch>
        </p:blipFill>
        <p:spPr>
          <a:xfrm>
            <a:off x="5368328" y="2964763"/>
            <a:ext cx="2871830" cy="1786908"/>
          </a:xfrm>
          <a:prstGeom prst="rect">
            <a:avLst/>
          </a:prstGeom>
          <a:noFill/>
          <a:ln>
            <a:noFill/>
          </a:ln>
        </p:spPr>
      </p:pic>
      <p:sp>
        <p:nvSpPr>
          <p:cNvPr id="8" name="Textfeld 7">
            <a:extLst>
              <a:ext uri="{FF2B5EF4-FFF2-40B4-BE49-F238E27FC236}">
                <a16:creationId xmlns:a16="http://schemas.microsoft.com/office/drawing/2014/main" id="{D7B87BE5-0F66-4D7D-B67F-4596C598EE90}"/>
              </a:ext>
            </a:extLst>
          </p:cNvPr>
          <p:cNvSpPr txBox="1"/>
          <p:nvPr/>
        </p:nvSpPr>
        <p:spPr>
          <a:xfrm>
            <a:off x="442468" y="3535051"/>
            <a:ext cx="4431093" cy="646331"/>
          </a:xfrm>
          <a:prstGeom prst="rect">
            <a:avLst/>
          </a:prstGeom>
          <a:noFill/>
        </p:spPr>
        <p:txBody>
          <a:bodyPr wrap="square">
            <a:spAutoFit/>
          </a:bodyPr>
          <a:lstStyle/>
          <a:p>
            <a:pPr marL="285750" indent="-285750">
              <a:buFont typeface="Wingdings" panose="05000000000000000000" pitchFamily="2" charset="2"/>
              <a:buChar char="v"/>
            </a:pPr>
            <a:r>
              <a:rPr lang="de-DE" sz="1800" dirty="0">
                <a:solidFill>
                  <a:schemeClr val="tx1">
                    <a:lumMod val="85000"/>
                    <a:lumOff val="15000"/>
                  </a:schemeClr>
                </a:solidFill>
              </a:rPr>
              <a:t>Adam vs. andere Gradientenabstiegsalgorithmen</a:t>
            </a:r>
          </a:p>
        </p:txBody>
      </p:sp>
      <p:sp>
        <p:nvSpPr>
          <p:cNvPr id="9" name="Textfeld 8">
            <a:extLst>
              <a:ext uri="{FF2B5EF4-FFF2-40B4-BE49-F238E27FC236}">
                <a16:creationId xmlns:a16="http://schemas.microsoft.com/office/drawing/2014/main" id="{E4F14410-421E-4238-8874-6D4FB9B29AA3}"/>
              </a:ext>
            </a:extLst>
          </p:cNvPr>
          <p:cNvSpPr txBox="1"/>
          <p:nvPr/>
        </p:nvSpPr>
        <p:spPr>
          <a:xfrm>
            <a:off x="564028" y="1300681"/>
            <a:ext cx="3464958" cy="369332"/>
          </a:xfrm>
          <a:prstGeom prst="rect">
            <a:avLst/>
          </a:prstGeom>
          <a:noFill/>
        </p:spPr>
        <p:txBody>
          <a:bodyPr wrap="square">
            <a:spAutoFit/>
          </a:bodyPr>
          <a:lstStyle/>
          <a:p>
            <a:r>
              <a:rPr lang="de-DE" sz="1800" b="1" i="0" u="none" strike="noStrike" baseline="0" dirty="0">
                <a:solidFill>
                  <a:srgbClr val="535353"/>
                </a:solidFill>
                <a:latin typeface="Calibri-Bold"/>
              </a:rPr>
              <a:t>Zur Erinnerung</a:t>
            </a:r>
            <a:endParaRPr lang="de-DE" sz="1800" dirty="0"/>
          </a:p>
        </p:txBody>
      </p:sp>
      <p:pic>
        <p:nvPicPr>
          <p:cNvPr id="6" name="Grafik 5">
            <a:extLst>
              <a:ext uri="{FF2B5EF4-FFF2-40B4-BE49-F238E27FC236}">
                <a16:creationId xmlns:a16="http://schemas.microsoft.com/office/drawing/2014/main" id="{23907079-DF0A-4FC3-A792-4B48616A1832}"/>
              </a:ext>
            </a:extLst>
          </p:cNvPr>
          <p:cNvPicPr>
            <a:picLocks noChangeAspect="1"/>
          </p:cNvPicPr>
          <p:nvPr/>
        </p:nvPicPr>
        <p:blipFill>
          <a:blip r:embed="rId4"/>
          <a:stretch>
            <a:fillRect/>
          </a:stretch>
        </p:blipFill>
        <p:spPr>
          <a:xfrm>
            <a:off x="5413995" y="1315398"/>
            <a:ext cx="2780495" cy="1349551"/>
          </a:xfrm>
          <a:prstGeom prst="rect">
            <a:avLst/>
          </a:prstGeom>
        </p:spPr>
      </p:pic>
    </p:spTree>
    <p:extLst>
      <p:ext uri="{BB962C8B-B14F-4D97-AF65-F5344CB8AC3E}">
        <p14:creationId xmlns:p14="http://schemas.microsoft.com/office/powerpoint/2010/main" val="3029715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A152AD-4B93-43F5-AF2E-812694D87922}"/>
              </a:ext>
            </a:extLst>
          </p:cNvPr>
          <p:cNvSpPr>
            <a:spLocks noGrp="1"/>
          </p:cNvSpPr>
          <p:nvPr>
            <p:ph type="title"/>
          </p:nvPr>
        </p:nvSpPr>
        <p:spPr>
          <a:xfrm>
            <a:off x="905274" y="218191"/>
            <a:ext cx="6585489" cy="572700"/>
          </a:xfrm>
        </p:spPr>
        <p:txBody>
          <a:bodyPr/>
          <a:lstStyle/>
          <a:p>
            <a:r>
              <a:rPr lang="de-DE" sz="2800" b="1" dirty="0">
                <a:solidFill>
                  <a:srgbClr val="002060"/>
                </a:solidFill>
                <a:effectLst/>
                <a:latin typeface="Arial" panose="020B0604020202020204" pitchFamily="34" charset="0"/>
                <a:ea typeface="Calibri" panose="020F0502020204030204" pitchFamily="34" charset="0"/>
                <a:cs typeface="Arial" panose="020B0604020202020204" pitchFamily="34" charset="0"/>
              </a:rPr>
              <a:t>STOCHASTIC GRADIENT DESCENT</a:t>
            </a:r>
            <a:endParaRPr lang="de-DE" dirty="0">
              <a:solidFill>
                <a:srgbClr val="002060"/>
              </a:solidFill>
            </a:endParaRPr>
          </a:p>
        </p:txBody>
      </p:sp>
      <p:sp>
        <p:nvSpPr>
          <p:cNvPr id="3" name="Foliennummernplatzhalter 2">
            <a:extLst>
              <a:ext uri="{FF2B5EF4-FFF2-40B4-BE49-F238E27FC236}">
                <a16:creationId xmlns:a16="http://schemas.microsoft.com/office/drawing/2014/main" id="{A2C36048-8C57-4A4B-85D8-9A6D7E41D2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16</a:t>
            </a:fld>
            <a:endParaRPr lang="de-DE"/>
          </a:p>
        </p:txBody>
      </p:sp>
      <p:grpSp>
        <p:nvGrpSpPr>
          <p:cNvPr id="10" name="Gruppieren 9">
            <a:extLst>
              <a:ext uri="{FF2B5EF4-FFF2-40B4-BE49-F238E27FC236}">
                <a16:creationId xmlns:a16="http://schemas.microsoft.com/office/drawing/2014/main" id="{5216CACE-DA22-44D8-9530-72C5AA9C85F1}"/>
              </a:ext>
            </a:extLst>
          </p:cNvPr>
          <p:cNvGrpSpPr/>
          <p:nvPr/>
        </p:nvGrpSpPr>
        <p:grpSpPr>
          <a:xfrm>
            <a:off x="690742" y="1124373"/>
            <a:ext cx="5953897" cy="2893579"/>
            <a:chOff x="1797022" y="1983854"/>
            <a:chExt cx="3058251" cy="1370747"/>
          </a:xfrm>
        </p:grpSpPr>
        <p:grpSp>
          <p:nvGrpSpPr>
            <p:cNvPr id="6" name="Gruppieren 5">
              <a:extLst>
                <a:ext uri="{FF2B5EF4-FFF2-40B4-BE49-F238E27FC236}">
                  <a16:creationId xmlns:a16="http://schemas.microsoft.com/office/drawing/2014/main" id="{84CF41AA-FA51-4874-986F-DD37AB1C4C26}"/>
                </a:ext>
              </a:extLst>
            </p:cNvPr>
            <p:cNvGrpSpPr/>
            <p:nvPr/>
          </p:nvGrpSpPr>
          <p:grpSpPr>
            <a:xfrm>
              <a:off x="1797022" y="1983854"/>
              <a:ext cx="819527" cy="1370747"/>
              <a:chOff x="546083" y="1201003"/>
              <a:chExt cx="1629969" cy="2954859"/>
            </a:xfrm>
          </p:grpSpPr>
          <p:grpSp>
            <p:nvGrpSpPr>
              <p:cNvPr id="21" name="Gruppieren 20">
                <a:extLst>
                  <a:ext uri="{FF2B5EF4-FFF2-40B4-BE49-F238E27FC236}">
                    <a16:creationId xmlns:a16="http://schemas.microsoft.com/office/drawing/2014/main" id="{68A95A06-D0A6-451E-B28C-D15FD68EBEAE}"/>
                  </a:ext>
                </a:extLst>
              </p:cNvPr>
              <p:cNvGrpSpPr/>
              <p:nvPr/>
            </p:nvGrpSpPr>
            <p:grpSpPr>
              <a:xfrm>
                <a:off x="628136" y="3530715"/>
                <a:ext cx="1547916" cy="625147"/>
                <a:chOff x="714103" y="1619794"/>
                <a:chExt cx="1994262" cy="849086"/>
              </a:xfrm>
            </p:grpSpPr>
            <p:sp>
              <p:nvSpPr>
                <p:cNvPr id="4" name="Flussdiagramm: Verbinder 3">
                  <a:extLst>
                    <a:ext uri="{FF2B5EF4-FFF2-40B4-BE49-F238E27FC236}">
                      <a16:creationId xmlns:a16="http://schemas.microsoft.com/office/drawing/2014/main" id="{50911A4D-B19D-42D3-8984-A0C812A759D6}"/>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lussdiagramm: Verbinder 4">
                  <a:extLst>
                    <a:ext uri="{FF2B5EF4-FFF2-40B4-BE49-F238E27FC236}">
                      <a16:creationId xmlns:a16="http://schemas.microsoft.com/office/drawing/2014/main" id="{1AC6C46D-826B-44C1-98F6-58EAAFAF674D}"/>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Gerade Verbindung mit Pfeil 6">
                  <a:extLst>
                    <a:ext uri="{FF2B5EF4-FFF2-40B4-BE49-F238E27FC236}">
                      <a16:creationId xmlns:a16="http://schemas.microsoft.com/office/drawing/2014/main" id="{E3028609-07C9-4FFB-ADCA-3B9E9CCF6856}"/>
                    </a:ext>
                  </a:extLst>
                </p:cNvPr>
                <p:cNvCxnSpPr>
                  <a:cxnSpLocks/>
                  <a:stCxn id="4"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6CEE08D3-F76A-43C6-9C4A-EF433E415362}"/>
                    </a:ext>
                  </a:extLst>
                </p:cNvPr>
                <p:cNvCxnSpPr>
                  <a:cxnSpLocks/>
                  <a:stCxn id="5"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E4054382-0407-4798-8E9F-26A7A22708F6}"/>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a:extLst>
                    <a:ext uri="{FF2B5EF4-FFF2-40B4-BE49-F238E27FC236}">
                      <a16:creationId xmlns:a16="http://schemas.microsoft.com/office/drawing/2014/main" id="{6A2BDC2E-4535-4A99-AAE4-2B8B88CA83D0}"/>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ussdiagramm: Verbinder 18">
                  <a:extLst>
                    <a:ext uri="{FF2B5EF4-FFF2-40B4-BE49-F238E27FC236}">
                      <a16:creationId xmlns:a16="http://schemas.microsoft.com/office/drawing/2014/main" id="{6DAA0E32-459B-4C17-B230-781135A726B6}"/>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2" name="Gruppieren 21">
                <a:extLst>
                  <a:ext uri="{FF2B5EF4-FFF2-40B4-BE49-F238E27FC236}">
                    <a16:creationId xmlns:a16="http://schemas.microsoft.com/office/drawing/2014/main" id="{B93C6898-9F05-49A0-84F6-055C2587D5E4}"/>
                  </a:ext>
                </a:extLst>
              </p:cNvPr>
              <p:cNvGrpSpPr/>
              <p:nvPr/>
            </p:nvGrpSpPr>
            <p:grpSpPr>
              <a:xfrm>
                <a:off x="568126" y="1972985"/>
                <a:ext cx="1547916" cy="625147"/>
                <a:chOff x="714103" y="1619794"/>
                <a:chExt cx="1994262" cy="849086"/>
              </a:xfrm>
            </p:grpSpPr>
            <p:sp>
              <p:nvSpPr>
                <p:cNvPr id="23" name="Flussdiagramm: Verbinder 22">
                  <a:extLst>
                    <a:ext uri="{FF2B5EF4-FFF2-40B4-BE49-F238E27FC236}">
                      <a16:creationId xmlns:a16="http://schemas.microsoft.com/office/drawing/2014/main" id="{F58C00FC-F6D7-45C8-AD08-941030F5F9AB}"/>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Flussdiagramm: Verbinder 23">
                  <a:extLst>
                    <a:ext uri="{FF2B5EF4-FFF2-40B4-BE49-F238E27FC236}">
                      <a16:creationId xmlns:a16="http://schemas.microsoft.com/office/drawing/2014/main" id="{0F0758C1-F326-44E1-B0AB-380783C50753}"/>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5" name="Gerade Verbindung mit Pfeil 24">
                  <a:extLst>
                    <a:ext uri="{FF2B5EF4-FFF2-40B4-BE49-F238E27FC236}">
                      <a16:creationId xmlns:a16="http://schemas.microsoft.com/office/drawing/2014/main" id="{A6A95401-B0A2-48B3-8C5D-6B13A4B73FEF}"/>
                    </a:ext>
                  </a:extLst>
                </p:cNvPr>
                <p:cNvCxnSpPr>
                  <a:cxnSpLocks/>
                  <a:stCxn id="23"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85BD7996-819A-46A4-9E9A-09FC822ABE91}"/>
                    </a:ext>
                  </a:extLst>
                </p:cNvPr>
                <p:cNvCxnSpPr>
                  <a:cxnSpLocks/>
                  <a:stCxn id="24"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Ellipse 26">
                  <a:extLst>
                    <a:ext uri="{FF2B5EF4-FFF2-40B4-BE49-F238E27FC236}">
                      <a16:creationId xmlns:a16="http://schemas.microsoft.com/office/drawing/2014/main" id="{5F9581B1-4702-4FFD-9282-504C80AE52FB}"/>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 Verbindung mit Pfeil 27">
                  <a:extLst>
                    <a:ext uri="{FF2B5EF4-FFF2-40B4-BE49-F238E27FC236}">
                      <a16:creationId xmlns:a16="http://schemas.microsoft.com/office/drawing/2014/main" id="{34F8C992-4C4A-4833-A2B8-C7429A9EA8C3}"/>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lussdiagramm: Verbinder 28">
                  <a:extLst>
                    <a:ext uri="{FF2B5EF4-FFF2-40B4-BE49-F238E27FC236}">
                      <a16:creationId xmlns:a16="http://schemas.microsoft.com/office/drawing/2014/main" id="{008F5CD2-3E27-4EAF-8E13-6D2CA4E9FF31}"/>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0" name="Gruppieren 29">
                <a:extLst>
                  <a:ext uri="{FF2B5EF4-FFF2-40B4-BE49-F238E27FC236}">
                    <a16:creationId xmlns:a16="http://schemas.microsoft.com/office/drawing/2014/main" id="{5FEC8659-9C2B-463D-BBE3-66B6C39F5313}"/>
                  </a:ext>
                </a:extLst>
              </p:cNvPr>
              <p:cNvGrpSpPr/>
              <p:nvPr/>
            </p:nvGrpSpPr>
            <p:grpSpPr>
              <a:xfrm>
                <a:off x="614730" y="2791492"/>
                <a:ext cx="1547916" cy="625147"/>
                <a:chOff x="714103" y="1619794"/>
                <a:chExt cx="1994262" cy="849086"/>
              </a:xfrm>
            </p:grpSpPr>
            <p:sp>
              <p:nvSpPr>
                <p:cNvPr id="31" name="Flussdiagramm: Verbinder 30">
                  <a:extLst>
                    <a:ext uri="{FF2B5EF4-FFF2-40B4-BE49-F238E27FC236}">
                      <a16:creationId xmlns:a16="http://schemas.microsoft.com/office/drawing/2014/main" id="{5C59D565-9CA0-4726-863E-4539E2B486D7}"/>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lussdiagramm: Verbinder 31">
                  <a:extLst>
                    <a:ext uri="{FF2B5EF4-FFF2-40B4-BE49-F238E27FC236}">
                      <a16:creationId xmlns:a16="http://schemas.microsoft.com/office/drawing/2014/main" id="{FD2A513C-CA52-4669-ABA6-AA1561042D37}"/>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3" name="Gerade Verbindung mit Pfeil 32">
                  <a:extLst>
                    <a:ext uri="{FF2B5EF4-FFF2-40B4-BE49-F238E27FC236}">
                      <a16:creationId xmlns:a16="http://schemas.microsoft.com/office/drawing/2014/main" id="{AEC36869-AF6C-4F62-9EBE-D3B54B793E01}"/>
                    </a:ext>
                  </a:extLst>
                </p:cNvPr>
                <p:cNvCxnSpPr>
                  <a:cxnSpLocks/>
                  <a:stCxn id="31"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94DD8CE7-2DD4-4964-AAD4-9E8484F8CE09}"/>
                    </a:ext>
                  </a:extLst>
                </p:cNvPr>
                <p:cNvCxnSpPr>
                  <a:cxnSpLocks/>
                  <a:stCxn id="32"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B0B9369E-2463-4F9D-A7BC-1A26E44C1D83}"/>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6" name="Gerade Verbindung mit Pfeil 35">
                  <a:extLst>
                    <a:ext uri="{FF2B5EF4-FFF2-40B4-BE49-F238E27FC236}">
                      <a16:creationId xmlns:a16="http://schemas.microsoft.com/office/drawing/2014/main" id="{4A845045-F361-40BE-B226-E224162DB8B6}"/>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Flussdiagramm: Verbinder 36">
                  <a:extLst>
                    <a:ext uri="{FF2B5EF4-FFF2-40B4-BE49-F238E27FC236}">
                      <a16:creationId xmlns:a16="http://schemas.microsoft.com/office/drawing/2014/main" id="{393CF5C0-98EE-4D4B-BB50-6D76A7760810}"/>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8" name="Gruppieren 37">
                <a:extLst>
                  <a:ext uri="{FF2B5EF4-FFF2-40B4-BE49-F238E27FC236}">
                    <a16:creationId xmlns:a16="http://schemas.microsoft.com/office/drawing/2014/main" id="{C57FAA60-EABB-4227-B1E2-C882875F785E}"/>
                  </a:ext>
                </a:extLst>
              </p:cNvPr>
              <p:cNvGrpSpPr/>
              <p:nvPr/>
            </p:nvGrpSpPr>
            <p:grpSpPr>
              <a:xfrm>
                <a:off x="546083" y="1201003"/>
                <a:ext cx="1547916" cy="625147"/>
                <a:chOff x="714103" y="1619794"/>
                <a:chExt cx="1994262" cy="849086"/>
              </a:xfrm>
            </p:grpSpPr>
            <p:sp>
              <p:nvSpPr>
                <p:cNvPr id="39" name="Flussdiagramm: Verbinder 38">
                  <a:extLst>
                    <a:ext uri="{FF2B5EF4-FFF2-40B4-BE49-F238E27FC236}">
                      <a16:creationId xmlns:a16="http://schemas.microsoft.com/office/drawing/2014/main" id="{7A0ACF26-C10B-4009-B37D-E2695AFB6CFA}"/>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Flussdiagramm: Verbinder 39">
                  <a:extLst>
                    <a:ext uri="{FF2B5EF4-FFF2-40B4-BE49-F238E27FC236}">
                      <a16:creationId xmlns:a16="http://schemas.microsoft.com/office/drawing/2014/main" id="{3EC2E93F-B69D-4F6D-8E5B-EB9AA7CA4FCD}"/>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1" name="Gerade Verbindung mit Pfeil 40">
                  <a:extLst>
                    <a:ext uri="{FF2B5EF4-FFF2-40B4-BE49-F238E27FC236}">
                      <a16:creationId xmlns:a16="http://schemas.microsoft.com/office/drawing/2014/main" id="{CE2C287C-429A-49E4-93A3-6E6BE7C5AD4E}"/>
                    </a:ext>
                  </a:extLst>
                </p:cNvPr>
                <p:cNvCxnSpPr>
                  <a:cxnSpLocks/>
                  <a:stCxn id="39"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DA4556BF-70F8-4E3C-A547-E06009D1774B}"/>
                    </a:ext>
                  </a:extLst>
                </p:cNvPr>
                <p:cNvCxnSpPr>
                  <a:cxnSpLocks/>
                  <a:stCxn id="40"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Ellipse 42">
                  <a:extLst>
                    <a:ext uri="{FF2B5EF4-FFF2-40B4-BE49-F238E27FC236}">
                      <a16:creationId xmlns:a16="http://schemas.microsoft.com/office/drawing/2014/main" id="{0EF29A45-3EA0-4B49-96C0-818C04697D1B}"/>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4" name="Gerade Verbindung mit Pfeil 43">
                  <a:extLst>
                    <a:ext uri="{FF2B5EF4-FFF2-40B4-BE49-F238E27FC236}">
                      <a16:creationId xmlns:a16="http://schemas.microsoft.com/office/drawing/2014/main" id="{380BBF84-351B-4993-A0DA-435A0DFE8C40}"/>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lussdiagramm: Verbinder 44">
                  <a:extLst>
                    <a:ext uri="{FF2B5EF4-FFF2-40B4-BE49-F238E27FC236}">
                      <a16:creationId xmlns:a16="http://schemas.microsoft.com/office/drawing/2014/main" id="{40498ED0-B2AF-4581-B153-520AC4773718}"/>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nvGrpSpPr>
            <p:cNvPr id="117" name="Gruppieren 116">
              <a:extLst>
                <a:ext uri="{FF2B5EF4-FFF2-40B4-BE49-F238E27FC236}">
                  <a16:creationId xmlns:a16="http://schemas.microsoft.com/office/drawing/2014/main" id="{2059A58E-8C75-4C3A-A6F3-4FA64B3E9961}"/>
                </a:ext>
              </a:extLst>
            </p:cNvPr>
            <p:cNvGrpSpPr/>
            <p:nvPr/>
          </p:nvGrpSpPr>
          <p:grpSpPr>
            <a:xfrm>
              <a:off x="2960026" y="1983854"/>
              <a:ext cx="777707" cy="1360037"/>
              <a:chOff x="2963433" y="1156721"/>
              <a:chExt cx="1635174" cy="3352845"/>
            </a:xfrm>
          </p:grpSpPr>
          <p:grpSp>
            <p:nvGrpSpPr>
              <p:cNvPr id="46" name="Gruppieren 45">
                <a:extLst>
                  <a:ext uri="{FF2B5EF4-FFF2-40B4-BE49-F238E27FC236}">
                    <a16:creationId xmlns:a16="http://schemas.microsoft.com/office/drawing/2014/main" id="{5816678E-812B-494C-B78C-FDF05EC605B4}"/>
                  </a:ext>
                </a:extLst>
              </p:cNvPr>
              <p:cNvGrpSpPr/>
              <p:nvPr/>
            </p:nvGrpSpPr>
            <p:grpSpPr>
              <a:xfrm>
                <a:off x="3009793" y="2002456"/>
                <a:ext cx="1541417" cy="696686"/>
                <a:chOff x="714103" y="1619794"/>
                <a:chExt cx="1994262" cy="849086"/>
              </a:xfrm>
            </p:grpSpPr>
            <p:sp>
              <p:nvSpPr>
                <p:cNvPr id="47" name="Flussdiagramm: Verbinder 46">
                  <a:extLst>
                    <a:ext uri="{FF2B5EF4-FFF2-40B4-BE49-F238E27FC236}">
                      <a16:creationId xmlns:a16="http://schemas.microsoft.com/office/drawing/2014/main" id="{A596A269-0E83-4ECE-A387-39F88633CC5B}"/>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Flussdiagramm: Verbinder 47">
                  <a:extLst>
                    <a:ext uri="{FF2B5EF4-FFF2-40B4-BE49-F238E27FC236}">
                      <a16:creationId xmlns:a16="http://schemas.microsoft.com/office/drawing/2014/main" id="{942ADCB9-A237-4026-950C-C33F8CAE87A6}"/>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9" name="Gerade Verbindung mit Pfeil 48">
                  <a:extLst>
                    <a:ext uri="{FF2B5EF4-FFF2-40B4-BE49-F238E27FC236}">
                      <a16:creationId xmlns:a16="http://schemas.microsoft.com/office/drawing/2014/main" id="{7600D2FD-C8B0-4EA9-96EC-7899F7415DCF}"/>
                    </a:ext>
                  </a:extLst>
                </p:cNvPr>
                <p:cNvCxnSpPr>
                  <a:cxnSpLocks/>
                  <a:stCxn id="47"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F287CDA2-0DE5-4A29-8DEB-5E20E7540AA8}"/>
                    </a:ext>
                  </a:extLst>
                </p:cNvPr>
                <p:cNvCxnSpPr>
                  <a:cxnSpLocks/>
                  <a:stCxn id="48"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Ellipse 50">
                  <a:extLst>
                    <a:ext uri="{FF2B5EF4-FFF2-40B4-BE49-F238E27FC236}">
                      <a16:creationId xmlns:a16="http://schemas.microsoft.com/office/drawing/2014/main" id="{B1DD23AD-B3B6-4133-B785-5B490D6CDCDF}"/>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2" name="Gerade Verbindung mit Pfeil 51">
                  <a:extLst>
                    <a:ext uri="{FF2B5EF4-FFF2-40B4-BE49-F238E27FC236}">
                      <a16:creationId xmlns:a16="http://schemas.microsoft.com/office/drawing/2014/main" id="{002B5F03-17D2-4A9A-8A34-519A791F5CF3}"/>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Flussdiagramm: Verbinder 52">
                  <a:extLst>
                    <a:ext uri="{FF2B5EF4-FFF2-40B4-BE49-F238E27FC236}">
                      <a16:creationId xmlns:a16="http://schemas.microsoft.com/office/drawing/2014/main" id="{E2CB6C8D-BF49-4A92-9342-96FDE5B2DB94}"/>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4" name="Gruppieren 53">
                <a:extLst>
                  <a:ext uri="{FF2B5EF4-FFF2-40B4-BE49-F238E27FC236}">
                    <a16:creationId xmlns:a16="http://schemas.microsoft.com/office/drawing/2014/main" id="{6B086D49-B124-49EE-A7ED-64432A4C0926}"/>
                  </a:ext>
                </a:extLst>
              </p:cNvPr>
              <p:cNvGrpSpPr/>
              <p:nvPr/>
            </p:nvGrpSpPr>
            <p:grpSpPr>
              <a:xfrm>
                <a:off x="3057190" y="3812880"/>
                <a:ext cx="1541417" cy="696686"/>
                <a:chOff x="714103" y="1619794"/>
                <a:chExt cx="1994262" cy="849086"/>
              </a:xfrm>
            </p:grpSpPr>
            <p:sp>
              <p:nvSpPr>
                <p:cNvPr id="55" name="Flussdiagramm: Verbinder 54">
                  <a:extLst>
                    <a:ext uri="{FF2B5EF4-FFF2-40B4-BE49-F238E27FC236}">
                      <a16:creationId xmlns:a16="http://schemas.microsoft.com/office/drawing/2014/main" id="{DDB4CD1F-03E3-4FB8-BFB6-FF4E3EAAC720}"/>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lussdiagramm: Verbinder 55">
                  <a:extLst>
                    <a:ext uri="{FF2B5EF4-FFF2-40B4-BE49-F238E27FC236}">
                      <a16:creationId xmlns:a16="http://schemas.microsoft.com/office/drawing/2014/main" id="{96490D38-0887-40BF-A272-6C36F5BC2091}"/>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7" name="Gerade Verbindung mit Pfeil 56">
                  <a:extLst>
                    <a:ext uri="{FF2B5EF4-FFF2-40B4-BE49-F238E27FC236}">
                      <a16:creationId xmlns:a16="http://schemas.microsoft.com/office/drawing/2014/main" id="{F85CDD78-A4BD-4D79-BC74-229764D46EEB}"/>
                    </a:ext>
                  </a:extLst>
                </p:cNvPr>
                <p:cNvCxnSpPr>
                  <a:cxnSpLocks/>
                  <a:stCxn id="55"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7CEB2D01-FBDB-4F16-9029-7CACA2B9E7AD}"/>
                    </a:ext>
                  </a:extLst>
                </p:cNvPr>
                <p:cNvCxnSpPr>
                  <a:cxnSpLocks/>
                  <a:stCxn id="56"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Ellipse 58">
                  <a:extLst>
                    <a:ext uri="{FF2B5EF4-FFF2-40B4-BE49-F238E27FC236}">
                      <a16:creationId xmlns:a16="http://schemas.microsoft.com/office/drawing/2014/main" id="{1ACB2EDB-40B0-422D-BDE1-0753DA14DC55}"/>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D91D84E-AB2C-4674-B906-F0E91B6D5FBC}"/>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Flussdiagramm: Verbinder 60">
                  <a:extLst>
                    <a:ext uri="{FF2B5EF4-FFF2-40B4-BE49-F238E27FC236}">
                      <a16:creationId xmlns:a16="http://schemas.microsoft.com/office/drawing/2014/main" id="{AEA8BF51-CB11-43E6-BA0A-B132F90D541D}"/>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2" name="Gruppieren 61">
                <a:extLst>
                  <a:ext uri="{FF2B5EF4-FFF2-40B4-BE49-F238E27FC236}">
                    <a16:creationId xmlns:a16="http://schemas.microsoft.com/office/drawing/2014/main" id="{200AC448-AE45-49F9-86AF-C1F6F6F78FD1}"/>
                  </a:ext>
                </a:extLst>
              </p:cNvPr>
              <p:cNvGrpSpPr/>
              <p:nvPr/>
            </p:nvGrpSpPr>
            <p:grpSpPr>
              <a:xfrm>
                <a:off x="2963433" y="1156721"/>
                <a:ext cx="1541417" cy="696686"/>
                <a:chOff x="714103" y="1619794"/>
                <a:chExt cx="1994262" cy="849086"/>
              </a:xfrm>
            </p:grpSpPr>
            <p:sp>
              <p:nvSpPr>
                <p:cNvPr id="63" name="Flussdiagramm: Verbinder 62">
                  <a:extLst>
                    <a:ext uri="{FF2B5EF4-FFF2-40B4-BE49-F238E27FC236}">
                      <a16:creationId xmlns:a16="http://schemas.microsoft.com/office/drawing/2014/main" id="{68AF1640-72BB-486C-8241-3C1CEE1C6CB3}"/>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Flussdiagramm: Verbinder 63">
                  <a:extLst>
                    <a:ext uri="{FF2B5EF4-FFF2-40B4-BE49-F238E27FC236}">
                      <a16:creationId xmlns:a16="http://schemas.microsoft.com/office/drawing/2014/main" id="{D04BAA5D-B6BE-49A9-920E-A8A6240922F2}"/>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5" name="Gerade Verbindung mit Pfeil 64">
                  <a:extLst>
                    <a:ext uri="{FF2B5EF4-FFF2-40B4-BE49-F238E27FC236}">
                      <a16:creationId xmlns:a16="http://schemas.microsoft.com/office/drawing/2014/main" id="{94FBFC66-FB16-42FD-89A6-333875F5C4CB}"/>
                    </a:ext>
                  </a:extLst>
                </p:cNvPr>
                <p:cNvCxnSpPr>
                  <a:cxnSpLocks/>
                  <a:stCxn id="63"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87B3EA50-2F5F-40B7-AFE4-806FD99BDC3D}"/>
                    </a:ext>
                  </a:extLst>
                </p:cNvPr>
                <p:cNvCxnSpPr>
                  <a:cxnSpLocks/>
                  <a:stCxn id="64"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Ellipse 66">
                  <a:extLst>
                    <a:ext uri="{FF2B5EF4-FFF2-40B4-BE49-F238E27FC236}">
                      <a16:creationId xmlns:a16="http://schemas.microsoft.com/office/drawing/2014/main" id="{BDFF57C6-4C03-4581-B8DA-DDC90E1605A5}"/>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8" name="Gerade Verbindung mit Pfeil 67">
                  <a:extLst>
                    <a:ext uri="{FF2B5EF4-FFF2-40B4-BE49-F238E27FC236}">
                      <a16:creationId xmlns:a16="http://schemas.microsoft.com/office/drawing/2014/main" id="{01C05512-F02B-4637-8A16-7B5B6A59CEB3}"/>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Flussdiagramm: Verbinder 68">
                  <a:extLst>
                    <a:ext uri="{FF2B5EF4-FFF2-40B4-BE49-F238E27FC236}">
                      <a16:creationId xmlns:a16="http://schemas.microsoft.com/office/drawing/2014/main" id="{305DD73A-2687-4D37-8472-518B2524FBE1}"/>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0" name="Gruppieren 69">
                <a:extLst>
                  <a:ext uri="{FF2B5EF4-FFF2-40B4-BE49-F238E27FC236}">
                    <a16:creationId xmlns:a16="http://schemas.microsoft.com/office/drawing/2014/main" id="{86B65E3C-FE1D-48E5-AD85-6875EF3AB54E}"/>
                  </a:ext>
                </a:extLst>
              </p:cNvPr>
              <p:cNvGrpSpPr/>
              <p:nvPr/>
            </p:nvGrpSpPr>
            <p:grpSpPr>
              <a:xfrm>
                <a:off x="3030583" y="2970191"/>
                <a:ext cx="1541417" cy="696686"/>
                <a:chOff x="714103" y="1619794"/>
                <a:chExt cx="1994262" cy="849086"/>
              </a:xfrm>
            </p:grpSpPr>
            <p:sp>
              <p:nvSpPr>
                <p:cNvPr id="71" name="Flussdiagramm: Verbinder 70">
                  <a:extLst>
                    <a:ext uri="{FF2B5EF4-FFF2-40B4-BE49-F238E27FC236}">
                      <a16:creationId xmlns:a16="http://schemas.microsoft.com/office/drawing/2014/main" id="{BF5CA61B-755B-48C1-8DF8-D9CF076E5444}"/>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Flussdiagramm: Verbinder 71">
                  <a:extLst>
                    <a:ext uri="{FF2B5EF4-FFF2-40B4-BE49-F238E27FC236}">
                      <a16:creationId xmlns:a16="http://schemas.microsoft.com/office/drawing/2014/main" id="{E4B962E8-B0DB-423C-86B1-19C6E2893817}"/>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3" name="Gerade Verbindung mit Pfeil 72">
                  <a:extLst>
                    <a:ext uri="{FF2B5EF4-FFF2-40B4-BE49-F238E27FC236}">
                      <a16:creationId xmlns:a16="http://schemas.microsoft.com/office/drawing/2014/main" id="{1AFC8A35-4062-4C9A-BBD0-E21A8611A3DB}"/>
                    </a:ext>
                  </a:extLst>
                </p:cNvPr>
                <p:cNvCxnSpPr>
                  <a:cxnSpLocks/>
                  <a:stCxn id="71"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B263A9BE-1D50-4807-84A9-7E0482D240CB}"/>
                    </a:ext>
                  </a:extLst>
                </p:cNvPr>
                <p:cNvCxnSpPr>
                  <a:cxnSpLocks/>
                  <a:stCxn id="72"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Ellipse 74">
                  <a:extLst>
                    <a:ext uri="{FF2B5EF4-FFF2-40B4-BE49-F238E27FC236}">
                      <a16:creationId xmlns:a16="http://schemas.microsoft.com/office/drawing/2014/main" id="{1FF1A746-582A-4391-B473-582E692A80C7}"/>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6" name="Gerade Verbindung mit Pfeil 75">
                  <a:extLst>
                    <a:ext uri="{FF2B5EF4-FFF2-40B4-BE49-F238E27FC236}">
                      <a16:creationId xmlns:a16="http://schemas.microsoft.com/office/drawing/2014/main" id="{56BB84E3-DEC8-4EDD-92F1-8166CE38C4C0}"/>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Flussdiagramm: Verbinder 76">
                  <a:extLst>
                    <a:ext uri="{FF2B5EF4-FFF2-40B4-BE49-F238E27FC236}">
                      <a16:creationId xmlns:a16="http://schemas.microsoft.com/office/drawing/2014/main" id="{D5D5B3BF-02A0-4E9A-AD44-970EE248EB0F}"/>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nvGrpSpPr>
            <p:cNvPr id="118" name="Gruppieren 117">
              <a:extLst>
                <a:ext uri="{FF2B5EF4-FFF2-40B4-BE49-F238E27FC236}">
                  <a16:creationId xmlns:a16="http://schemas.microsoft.com/office/drawing/2014/main" id="{1D5067FA-96B9-4365-9708-5AC7EB61C9BE}"/>
                </a:ext>
              </a:extLst>
            </p:cNvPr>
            <p:cNvGrpSpPr/>
            <p:nvPr/>
          </p:nvGrpSpPr>
          <p:grpSpPr>
            <a:xfrm>
              <a:off x="4088260" y="2007490"/>
              <a:ext cx="767013" cy="1336402"/>
              <a:chOff x="5103159" y="1251954"/>
              <a:chExt cx="1588814" cy="3304570"/>
            </a:xfrm>
          </p:grpSpPr>
          <p:grpSp>
            <p:nvGrpSpPr>
              <p:cNvPr id="78" name="Gruppieren 77">
                <a:extLst>
                  <a:ext uri="{FF2B5EF4-FFF2-40B4-BE49-F238E27FC236}">
                    <a16:creationId xmlns:a16="http://schemas.microsoft.com/office/drawing/2014/main" id="{4AD6CE39-DFC9-465F-9D44-36A4AD6E7959}"/>
                  </a:ext>
                </a:extLst>
              </p:cNvPr>
              <p:cNvGrpSpPr/>
              <p:nvPr/>
            </p:nvGrpSpPr>
            <p:grpSpPr>
              <a:xfrm>
                <a:off x="5119847" y="1251954"/>
                <a:ext cx="1541417" cy="696686"/>
                <a:chOff x="714103" y="1619794"/>
                <a:chExt cx="1994262" cy="849086"/>
              </a:xfrm>
            </p:grpSpPr>
            <p:sp>
              <p:nvSpPr>
                <p:cNvPr id="79" name="Flussdiagramm: Verbinder 78">
                  <a:extLst>
                    <a:ext uri="{FF2B5EF4-FFF2-40B4-BE49-F238E27FC236}">
                      <a16:creationId xmlns:a16="http://schemas.microsoft.com/office/drawing/2014/main" id="{387B1678-2F1F-497E-AB5C-91B2EC1BD6B6}"/>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Flussdiagramm: Verbinder 79">
                  <a:extLst>
                    <a:ext uri="{FF2B5EF4-FFF2-40B4-BE49-F238E27FC236}">
                      <a16:creationId xmlns:a16="http://schemas.microsoft.com/office/drawing/2014/main" id="{08F152CD-B2CD-4182-85D6-FCE833B6688D}"/>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1" name="Gerade Verbindung mit Pfeil 80">
                  <a:extLst>
                    <a:ext uri="{FF2B5EF4-FFF2-40B4-BE49-F238E27FC236}">
                      <a16:creationId xmlns:a16="http://schemas.microsoft.com/office/drawing/2014/main" id="{74415F61-1F78-425F-9539-C5EDEEAAE1F2}"/>
                    </a:ext>
                  </a:extLst>
                </p:cNvPr>
                <p:cNvCxnSpPr>
                  <a:cxnSpLocks/>
                  <a:stCxn id="79"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DFA7C533-0BBA-48F3-B953-8C2FC292802C}"/>
                    </a:ext>
                  </a:extLst>
                </p:cNvPr>
                <p:cNvCxnSpPr>
                  <a:cxnSpLocks/>
                  <a:stCxn id="80"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Ellipse 82">
                  <a:extLst>
                    <a:ext uri="{FF2B5EF4-FFF2-40B4-BE49-F238E27FC236}">
                      <a16:creationId xmlns:a16="http://schemas.microsoft.com/office/drawing/2014/main" id="{62B8F11A-AB93-4631-B4CF-78B218DD7C1C}"/>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4" name="Gerade Verbindung mit Pfeil 83">
                  <a:extLst>
                    <a:ext uri="{FF2B5EF4-FFF2-40B4-BE49-F238E27FC236}">
                      <a16:creationId xmlns:a16="http://schemas.microsoft.com/office/drawing/2014/main" id="{DA5C565D-D583-44C5-A7FA-3D2B0F037CBC}"/>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Flussdiagramm: Verbinder 84">
                  <a:extLst>
                    <a:ext uri="{FF2B5EF4-FFF2-40B4-BE49-F238E27FC236}">
                      <a16:creationId xmlns:a16="http://schemas.microsoft.com/office/drawing/2014/main" id="{F77BC377-AE62-4C24-86B9-2E164FB4728C}"/>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6" name="Gruppieren 85">
                <a:extLst>
                  <a:ext uri="{FF2B5EF4-FFF2-40B4-BE49-F238E27FC236}">
                    <a16:creationId xmlns:a16="http://schemas.microsoft.com/office/drawing/2014/main" id="{874B175C-25DD-4E70-AC20-E28B30A07FAE}"/>
                  </a:ext>
                </a:extLst>
              </p:cNvPr>
              <p:cNvGrpSpPr/>
              <p:nvPr/>
            </p:nvGrpSpPr>
            <p:grpSpPr>
              <a:xfrm>
                <a:off x="5150556" y="3859838"/>
                <a:ext cx="1541417" cy="696686"/>
                <a:chOff x="714103" y="1619794"/>
                <a:chExt cx="1994262" cy="849086"/>
              </a:xfrm>
            </p:grpSpPr>
            <p:sp>
              <p:nvSpPr>
                <p:cNvPr id="87" name="Flussdiagramm: Verbinder 86">
                  <a:extLst>
                    <a:ext uri="{FF2B5EF4-FFF2-40B4-BE49-F238E27FC236}">
                      <a16:creationId xmlns:a16="http://schemas.microsoft.com/office/drawing/2014/main" id="{47FCC061-065E-467E-ABD8-250FCEEF46E4}"/>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Flussdiagramm: Verbinder 87">
                  <a:extLst>
                    <a:ext uri="{FF2B5EF4-FFF2-40B4-BE49-F238E27FC236}">
                      <a16:creationId xmlns:a16="http://schemas.microsoft.com/office/drawing/2014/main" id="{8B771154-35AC-4430-AD1E-3129FCA12707}"/>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9" name="Gerade Verbindung mit Pfeil 88">
                  <a:extLst>
                    <a:ext uri="{FF2B5EF4-FFF2-40B4-BE49-F238E27FC236}">
                      <a16:creationId xmlns:a16="http://schemas.microsoft.com/office/drawing/2014/main" id="{BFEEBCCF-2AC9-4C2C-8C06-5C3F63A9C6CE}"/>
                    </a:ext>
                  </a:extLst>
                </p:cNvPr>
                <p:cNvCxnSpPr>
                  <a:cxnSpLocks/>
                  <a:stCxn id="87"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2D70F00F-9B09-4EA2-A97C-625CD2C20EA0}"/>
                    </a:ext>
                  </a:extLst>
                </p:cNvPr>
                <p:cNvCxnSpPr>
                  <a:cxnSpLocks/>
                  <a:stCxn id="88"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Ellipse 90">
                  <a:extLst>
                    <a:ext uri="{FF2B5EF4-FFF2-40B4-BE49-F238E27FC236}">
                      <a16:creationId xmlns:a16="http://schemas.microsoft.com/office/drawing/2014/main" id="{626ABA08-8BA1-4877-A17B-723117BD93BD}"/>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2" name="Gerade Verbindung mit Pfeil 91">
                  <a:extLst>
                    <a:ext uri="{FF2B5EF4-FFF2-40B4-BE49-F238E27FC236}">
                      <a16:creationId xmlns:a16="http://schemas.microsoft.com/office/drawing/2014/main" id="{F579E58A-23D9-4086-87D8-1BD542775544}"/>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Flussdiagramm: Verbinder 92">
                  <a:extLst>
                    <a:ext uri="{FF2B5EF4-FFF2-40B4-BE49-F238E27FC236}">
                      <a16:creationId xmlns:a16="http://schemas.microsoft.com/office/drawing/2014/main" id="{CA0F580F-EB67-4E64-AC84-B5B6680ADABF}"/>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94" name="Gruppieren 93">
                <a:extLst>
                  <a:ext uri="{FF2B5EF4-FFF2-40B4-BE49-F238E27FC236}">
                    <a16:creationId xmlns:a16="http://schemas.microsoft.com/office/drawing/2014/main" id="{FAEEF13C-A218-4850-A01F-7F761144E806}"/>
                  </a:ext>
                </a:extLst>
              </p:cNvPr>
              <p:cNvGrpSpPr/>
              <p:nvPr/>
            </p:nvGrpSpPr>
            <p:grpSpPr>
              <a:xfrm>
                <a:off x="5103159" y="2141570"/>
                <a:ext cx="1541417" cy="696686"/>
                <a:chOff x="714103" y="1619794"/>
                <a:chExt cx="1994262" cy="849086"/>
              </a:xfrm>
            </p:grpSpPr>
            <p:sp>
              <p:nvSpPr>
                <p:cNvPr id="95" name="Flussdiagramm: Verbinder 94">
                  <a:extLst>
                    <a:ext uri="{FF2B5EF4-FFF2-40B4-BE49-F238E27FC236}">
                      <a16:creationId xmlns:a16="http://schemas.microsoft.com/office/drawing/2014/main" id="{EB22EE49-A9A6-47B9-91D8-5B64563B3C6A}"/>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Flussdiagramm: Verbinder 95">
                  <a:extLst>
                    <a:ext uri="{FF2B5EF4-FFF2-40B4-BE49-F238E27FC236}">
                      <a16:creationId xmlns:a16="http://schemas.microsoft.com/office/drawing/2014/main" id="{4EB8972B-A073-46A8-ADF6-C2F97BA0FE7F}"/>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7" name="Gerade Verbindung mit Pfeil 96">
                  <a:extLst>
                    <a:ext uri="{FF2B5EF4-FFF2-40B4-BE49-F238E27FC236}">
                      <a16:creationId xmlns:a16="http://schemas.microsoft.com/office/drawing/2014/main" id="{0AC83299-77FB-4F1B-955F-919FAC7AC30D}"/>
                    </a:ext>
                  </a:extLst>
                </p:cNvPr>
                <p:cNvCxnSpPr>
                  <a:cxnSpLocks/>
                  <a:stCxn id="95"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2FD482CD-6395-440A-B222-BF1D5981837F}"/>
                    </a:ext>
                  </a:extLst>
                </p:cNvPr>
                <p:cNvCxnSpPr>
                  <a:cxnSpLocks/>
                  <a:stCxn id="96"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Ellipse 98">
                  <a:extLst>
                    <a:ext uri="{FF2B5EF4-FFF2-40B4-BE49-F238E27FC236}">
                      <a16:creationId xmlns:a16="http://schemas.microsoft.com/office/drawing/2014/main" id="{ACE6D7E2-60AE-48E4-97AF-801BFA40D340}"/>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0" name="Gerade Verbindung mit Pfeil 99">
                  <a:extLst>
                    <a:ext uri="{FF2B5EF4-FFF2-40B4-BE49-F238E27FC236}">
                      <a16:creationId xmlns:a16="http://schemas.microsoft.com/office/drawing/2014/main" id="{06FD1D69-46C9-415F-9E8A-2E83D490B2EE}"/>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Flussdiagramm: Verbinder 100">
                  <a:extLst>
                    <a:ext uri="{FF2B5EF4-FFF2-40B4-BE49-F238E27FC236}">
                      <a16:creationId xmlns:a16="http://schemas.microsoft.com/office/drawing/2014/main" id="{6C0F5BED-6FAA-4FD0-A4A8-D3E3FE4558C7}"/>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2" name="Gruppieren 101">
                <a:extLst>
                  <a:ext uri="{FF2B5EF4-FFF2-40B4-BE49-F238E27FC236}">
                    <a16:creationId xmlns:a16="http://schemas.microsoft.com/office/drawing/2014/main" id="{82DF17E3-E402-4931-B333-66A877EE3634}"/>
                  </a:ext>
                </a:extLst>
              </p:cNvPr>
              <p:cNvGrpSpPr/>
              <p:nvPr/>
            </p:nvGrpSpPr>
            <p:grpSpPr>
              <a:xfrm>
                <a:off x="5150556" y="2963302"/>
                <a:ext cx="1541417" cy="696686"/>
                <a:chOff x="714103" y="1619794"/>
                <a:chExt cx="1994262" cy="849086"/>
              </a:xfrm>
            </p:grpSpPr>
            <p:sp>
              <p:nvSpPr>
                <p:cNvPr id="103" name="Flussdiagramm: Verbinder 102">
                  <a:extLst>
                    <a:ext uri="{FF2B5EF4-FFF2-40B4-BE49-F238E27FC236}">
                      <a16:creationId xmlns:a16="http://schemas.microsoft.com/office/drawing/2014/main" id="{747C54A1-0108-4063-A6E3-8E483AAAAA70}"/>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Flussdiagramm: Verbinder 103">
                  <a:extLst>
                    <a:ext uri="{FF2B5EF4-FFF2-40B4-BE49-F238E27FC236}">
                      <a16:creationId xmlns:a16="http://schemas.microsoft.com/office/drawing/2014/main" id="{ECFA1552-925C-4A99-8484-452D649EE1B0}"/>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5" name="Gerade Verbindung mit Pfeil 104">
                  <a:extLst>
                    <a:ext uri="{FF2B5EF4-FFF2-40B4-BE49-F238E27FC236}">
                      <a16:creationId xmlns:a16="http://schemas.microsoft.com/office/drawing/2014/main" id="{70328CC9-071B-46A5-8CBC-26C7659E904D}"/>
                    </a:ext>
                  </a:extLst>
                </p:cNvPr>
                <p:cNvCxnSpPr>
                  <a:cxnSpLocks/>
                  <a:stCxn id="103"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Gerade Verbindung mit Pfeil 105">
                  <a:extLst>
                    <a:ext uri="{FF2B5EF4-FFF2-40B4-BE49-F238E27FC236}">
                      <a16:creationId xmlns:a16="http://schemas.microsoft.com/office/drawing/2014/main" id="{18F7CC72-039E-4902-B94E-2BEA577B89C2}"/>
                    </a:ext>
                  </a:extLst>
                </p:cNvPr>
                <p:cNvCxnSpPr>
                  <a:cxnSpLocks/>
                  <a:stCxn id="104"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Ellipse 106">
                  <a:extLst>
                    <a:ext uri="{FF2B5EF4-FFF2-40B4-BE49-F238E27FC236}">
                      <a16:creationId xmlns:a16="http://schemas.microsoft.com/office/drawing/2014/main" id="{1048FD17-26A6-4D6A-8E85-290D8B4B2292}"/>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8" name="Gerade Verbindung mit Pfeil 107">
                  <a:extLst>
                    <a:ext uri="{FF2B5EF4-FFF2-40B4-BE49-F238E27FC236}">
                      <a16:creationId xmlns:a16="http://schemas.microsoft.com/office/drawing/2014/main" id="{811D20B6-2B84-48E4-A8B7-0287D8A117E2}"/>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Flussdiagramm: Verbinder 108">
                  <a:extLst>
                    <a:ext uri="{FF2B5EF4-FFF2-40B4-BE49-F238E27FC236}">
                      <a16:creationId xmlns:a16="http://schemas.microsoft.com/office/drawing/2014/main" id="{5CBD8B6C-BF87-4268-B69D-D621426105A3}"/>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mc:AlternateContent xmlns:mc="http://schemas.openxmlformats.org/markup-compatibility/2006" xmlns:a14="http://schemas.microsoft.com/office/drawing/2010/main">
        <mc:Choice Requires="a14">
          <p:sp>
            <p:nvSpPr>
              <p:cNvPr id="111" name="Textfeld 110">
                <a:extLst>
                  <a:ext uri="{FF2B5EF4-FFF2-40B4-BE49-F238E27FC236}">
                    <a16:creationId xmlns:a16="http://schemas.microsoft.com/office/drawing/2014/main" id="{AE4A1BB9-DCAA-452F-AC41-BAEFA2FBF3A2}"/>
                  </a:ext>
                </a:extLst>
              </p:cNvPr>
              <p:cNvSpPr txBox="1"/>
              <p:nvPr/>
            </p:nvSpPr>
            <p:spPr>
              <a:xfrm>
                <a:off x="6584829" y="1295268"/>
                <a:ext cx="1934812" cy="6885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600" b="1" i="1" dirty="0" smtClean="0">
                          <a:latin typeface="Cambria Math" panose="02040503050406030204" pitchFamily="18" charset="0"/>
                        </a:rPr>
                        <m:t>𝒄</m:t>
                      </m:r>
                      <m:r>
                        <a:rPr lang="de-DE" sz="1600" i="0" dirty="0">
                          <a:latin typeface="Cambria Math" panose="02040503050406030204" pitchFamily="18" charset="0"/>
                        </a:rPr>
                        <m:t>=</m:t>
                      </m:r>
                      <m:nary>
                        <m:naryPr>
                          <m:chr m:val="∑"/>
                          <m:grow m:val="on"/>
                          <m:subHide m:val="on"/>
                          <m:supHide m:val="on"/>
                          <m:ctrlPr>
                            <a:rPr lang="de-DE" sz="1600" i="1" dirty="0">
                              <a:latin typeface="Cambria Math" panose="02040503050406030204" pitchFamily="18" charset="0"/>
                            </a:rPr>
                          </m:ctrlPr>
                        </m:naryPr>
                        <m:sub/>
                        <m:sup/>
                        <m:e>
                          <m:sSup>
                            <m:sSupPr>
                              <m:ctrlPr>
                                <a:rPr lang="de-DE" sz="1600" i="1" dirty="0">
                                  <a:solidFill>
                                    <a:srgbClr val="836967"/>
                                  </a:solidFill>
                                  <a:latin typeface="Cambria Math" panose="02040503050406030204" pitchFamily="18" charset="0"/>
                                </a:rPr>
                              </m:ctrlPr>
                            </m:sSupPr>
                            <m:e>
                              <m:d>
                                <m:dPr>
                                  <m:ctrlPr>
                                    <a:rPr lang="de-DE" sz="1600" i="1" dirty="0">
                                      <a:solidFill>
                                        <a:srgbClr val="836967"/>
                                      </a:solidFill>
                                      <a:latin typeface="Cambria Math" panose="02040503050406030204" pitchFamily="18" charset="0"/>
                                    </a:rPr>
                                  </m:ctrlPr>
                                </m:dPr>
                                <m:e>
                                  <m:acc>
                                    <m:accPr>
                                      <m:chr m:val="̂"/>
                                      <m:ctrlPr>
                                        <a:rPr lang="de-DE" sz="1600" b="1" i="1" dirty="0">
                                          <a:solidFill>
                                            <a:srgbClr val="836967"/>
                                          </a:solidFill>
                                          <a:latin typeface="Cambria Math" panose="02040503050406030204" pitchFamily="18" charset="0"/>
                                        </a:rPr>
                                      </m:ctrlPr>
                                    </m:accPr>
                                    <m:e>
                                      <m:r>
                                        <a:rPr lang="de-DE" sz="1600" b="1" i="1" dirty="0">
                                          <a:latin typeface="Cambria Math" panose="02040503050406030204" pitchFamily="18" charset="0"/>
                                        </a:rPr>
                                        <m:t>𝒚</m:t>
                                      </m:r>
                                    </m:e>
                                  </m:acc>
                                  <m:r>
                                    <a:rPr lang="de-DE" sz="1600" b="1" i="0" dirty="0">
                                      <a:latin typeface="Cambria Math" panose="02040503050406030204" pitchFamily="18" charset="0"/>
                                    </a:rPr>
                                    <m:t>−</m:t>
                                  </m:r>
                                  <m:r>
                                    <a:rPr lang="de-DE" sz="1600" i="1" dirty="0">
                                      <a:latin typeface="Cambria Math" panose="02040503050406030204" pitchFamily="18" charset="0"/>
                                    </a:rPr>
                                    <m:t>𝑦</m:t>
                                  </m:r>
                                </m:e>
                              </m:d>
                            </m:e>
                            <m:sup>
                              <m:r>
                                <a:rPr lang="de-DE" sz="1600" i="0" dirty="0">
                                  <a:latin typeface="Cambria Math" panose="02040503050406030204" pitchFamily="18" charset="0"/>
                                </a:rPr>
                                <m:t>2</m:t>
                              </m:r>
                            </m:sup>
                          </m:sSup>
                        </m:e>
                      </m:nary>
                    </m:oMath>
                  </m:oMathPara>
                </a14:m>
                <a:endParaRPr lang="de-DE" sz="1600" dirty="0"/>
              </a:p>
            </p:txBody>
          </p:sp>
        </mc:Choice>
        <mc:Fallback xmlns="">
          <p:sp>
            <p:nvSpPr>
              <p:cNvPr id="111" name="Textfeld 110">
                <a:extLst>
                  <a:ext uri="{FF2B5EF4-FFF2-40B4-BE49-F238E27FC236}">
                    <a16:creationId xmlns:a16="http://schemas.microsoft.com/office/drawing/2014/main" id="{AE4A1BB9-DCAA-452F-AC41-BAEFA2FBF3A2}"/>
                  </a:ext>
                </a:extLst>
              </p:cNvPr>
              <p:cNvSpPr txBox="1">
                <a:spLocks noRot="1" noChangeAspect="1" noMove="1" noResize="1" noEditPoints="1" noAdjustHandles="1" noChangeArrowheads="1" noChangeShapeType="1" noTextEdit="1"/>
              </p:cNvSpPr>
              <p:nvPr/>
            </p:nvSpPr>
            <p:spPr>
              <a:xfrm>
                <a:off x="6584829" y="1295268"/>
                <a:ext cx="1934812" cy="688586"/>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3" name="Textfeld 112">
                <a:extLst>
                  <a:ext uri="{FF2B5EF4-FFF2-40B4-BE49-F238E27FC236}">
                    <a16:creationId xmlns:a16="http://schemas.microsoft.com/office/drawing/2014/main" id="{CB11D400-B50C-4A10-8CB9-FED0D659167C}"/>
                  </a:ext>
                </a:extLst>
              </p:cNvPr>
              <p:cNvSpPr txBox="1"/>
              <p:nvPr/>
            </p:nvSpPr>
            <p:spPr>
              <a:xfrm>
                <a:off x="690742" y="4090644"/>
                <a:ext cx="2242585" cy="6885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e-DE" sz="1600" b="1" i="1" dirty="0" smtClean="0">
                              <a:solidFill>
                                <a:srgbClr val="836967"/>
                              </a:solidFill>
                              <a:latin typeface="Cambria Math" panose="02040503050406030204" pitchFamily="18" charset="0"/>
                            </a:rPr>
                          </m:ctrlPr>
                        </m:sSupPr>
                        <m:e>
                          <m:r>
                            <a:rPr lang="de-DE" sz="1600" b="1" i="1" dirty="0" smtClean="0">
                              <a:latin typeface="Cambria Math" panose="02040503050406030204" pitchFamily="18" charset="0"/>
                            </a:rPr>
                            <m:t>𝒄</m:t>
                          </m:r>
                        </m:e>
                        <m:sup>
                          <m:r>
                            <a:rPr lang="de-DE" sz="1600" b="1" i="1" dirty="0" smtClean="0">
                              <a:latin typeface="Cambria Math" panose="02040503050406030204" pitchFamily="18" charset="0"/>
                            </a:rPr>
                            <m:t>𝒂𝒑𝒑𝒓𝒐𝒙</m:t>
                          </m:r>
                        </m:sup>
                      </m:sSup>
                      <m:r>
                        <a:rPr lang="de-DE" sz="1600" b="1" i="1" dirty="0" smtClean="0">
                          <a:latin typeface="Cambria Math" panose="02040503050406030204" pitchFamily="18" charset="0"/>
                        </a:rPr>
                        <m:t>=</m:t>
                      </m:r>
                      <m:nary>
                        <m:naryPr>
                          <m:chr m:val="∑"/>
                          <m:grow m:val="on"/>
                          <m:subHide m:val="on"/>
                          <m:supHide m:val="on"/>
                          <m:ctrlPr>
                            <a:rPr lang="de-DE" sz="1600" b="1" i="1" dirty="0" smtClean="0">
                              <a:latin typeface="Cambria Math" panose="02040503050406030204" pitchFamily="18" charset="0"/>
                            </a:rPr>
                          </m:ctrlPr>
                        </m:naryPr>
                        <m:sub/>
                        <m:sup/>
                        <m:e>
                          <m:sSup>
                            <m:sSupPr>
                              <m:ctrlPr>
                                <a:rPr lang="de-DE" sz="1600" b="1" i="1" dirty="0" smtClean="0">
                                  <a:solidFill>
                                    <a:srgbClr val="836967"/>
                                  </a:solidFill>
                                  <a:latin typeface="Cambria Math" panose="02040503050406030204" pitchFamily="18" charset="0"/>
                                </a:rPr>
                              </m:ctrlPr>
                            </m:sSupPr>
                            <m:e>
                              <m:d>
                                <m:dPr>
                                  <m:ctrlPr>
                                    <a:rPr lang="de-DE" sz="1600" b="1" i="1" dirty="0" smtClean="0">
                                      <a:solidFill>
                                        <a:srgbClr val="836967"/>
                                      </a:solidFill>
                                      <a:latin typeface="Cambria Math" panose="02040503050406030204" pitchFamily="18" charset="0"/>
                                    </a:rPr>
                                  </m:ctrlPr>
                                </m:dPr>
                                <m:e>
                                  <m:acc>
                                    <m:accPr>
                                      <m:chr m:val="̂"/>
                                      <m:ctrlPr>
                                        <a:rPr lang="de-DE" sz="1600" b="1" i="1" dirty="0" smtClean="0">
                                          <a:solidFill>
                                            <a:srgbClr val="836967"/>
                                          </a:solidFill>
                                          <a:latin typeface="Cambria Math" panose="02040503050406030204" pitchFamily="18" charset="0"/>
                                        </a:rPr>
                                      </m:ctrlPr>
                                    </m:accPr>
                                    <m:e>
                                      <m:r>
                                        <a:rPr lang="de-DE" sz="1600" b="1" i="1" dirty="0" smtClean="0">
                                          <a:latin typeface="Cambria Math" panose="02040503050406030204" pitchFamily="18" charset="0"/>
                                        </a:rPr>
                                        <m:t>𝒚</m:t>
                                      </m:r>
                                    </m:e>
                                  </m:acc>
                                  <m:r>
                                    <a:rPr lang="de-DE" sz="1600" b="1" i="1" dirty="0" smtClean="0">
                                      <a:latin typeface="Cambria Math" panose="02040503050406030204" pitchFamily="18" charset="0"/>
                                    </a:rPr>
                                    <m:t>−</m:t>
                                  </m:r>
                                  <m:r>
                                    <a:rPr lang="de-DE" sz="1600" b="1" i="1" dirty="0" smtClean="0">
                                      <a:latin typeface="Cambria Math" panose="02040503050406030204" pitchFamily="18" charset="0"/>
                                    </a:rPr>
                                    <m:t>𝒚</m:t>
                                  </m:r>
                                </m:e>
                              </m:d>
                            </m:e>
                            <m:sup>
                              <m:r>
                                <a:rPr lang="de-DE" sz="1600" b="1" i="1" dirty="0" smtClean="0">
                                  <a:latin typeface="Cambria Math" panose="02040503050406030204" pitchFamily="18" charset="0"/>
                                </a:rPr>
                                <m:t>𝟐</m:t>
                              </m:r>
                            </m:sup>
                          </m:sSup>
                        </m:e>
                      </m:nary>
                    </m:oMath>
                  </m:oMathPara>
                </a14:m>
                <a:endParaRPr lang="de-DE" b="1" dirty="0"/>
              </a:p>
            </p:txBody>
          </p:sp>
        </mc:Choice>
        <mc:Fallback xmlns="">
          <p:sp>
            <p:nvSpPr>
              <p:cNvPr id="113" name="Textfeld 112">
                <a:extLst>
                  <a:ext uri="{FF2B5EF4-FFF2-40B4-BE49-F238E27FC236}">
                    <a16:creationId xmlns:a16="http://schemas.microsoft.com/office/drawing/2014/main" id="{CB11D400-B50C-4A10-8CB9-FED0D659167C}"/>
                  </a:ext>
                </a:extLst>
              </p:cNvPr>
              <p:cNvSpPr txBox="1">
                <a:spLocks noRot="1" noChangeAspect="1" noMove="1" noResize="1" noEditPoints="1" noAdjustHandles="1" noChangeArrowheads="1" noChangeShapeType="1" noTextEdit="1"/>
              </p:cNvSpPr>
              <p:nvPr/>
            </p:nvSpPr>
            <p:spPr>
              <a:xfrm>
                <a:off x="690742" y="4090644"/>
                <a:ext cx="2242585" cy="688586"/>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4" name="Textfeld 113">
                <a:extLst>
                  <a:ext uri="{FF2B5EF4-FFF2-40B4-BE49-F238E27FC236}">
                    <a16:creationId xmlns:a16="http://schemas.microsoft.com/office/drawing/2014/main" id="{256EF496-ACE8-4B4C-B454-A5FA8AE6525E}"/>
                  </a:ext>
                </a:extLst>
              </p:cNvPr>
              <p:cNvSpPr txBox="1"/>
              <p:nvPr/>
            </p:nvSpPr>
            <p:spPr>
              <a:xfrm>
                <a:off x="2817368" y="4163336"/>
                <a:ext cx="2242585" cy="6885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e-DE" sz="1600" b="1" i="1" dirty="0" smtClean="0">
                              <a:solidFill>
                                <a:srgbClr val="836967"/>
                              </a:solidFill>
                              <a:latin typeface="Cambria Math" panose="02040503050406030204" pitchFamily="18" charset="0"/>
                            </a:rPr>
                          </m:ctrlPr>
                        </m:sSupPr>
                        <m:e>
                          <m:r>
                            <a:rPr lang="de-DE" sz="1600" b="1" i="1" dirty="0" smtClean="0">
                              <a:latin typeface="Cambria Math" panose="02040503050406030204" pitchFamily="18" charset="0"/>
                            </a:rPr>
                            <m:t>𝒄</m:t>
                          </m:r>
                        </m:e>
                        <m:sup>
                          <m:r>
                            <a:rPr lang="de-DE" sz="1600" b="1" i="1" dirty="0" smtClean="0">
                              <a:latin typeface="Cambria Math" panose="02040503050406030204" pitchFamily="18" charset="0"/>
                            </a:rPr>
                            <m:t>𝒂𝒑𝒑𝒓𝒐𝒙</m:t>
                          </m:r>
                        </m:sup>
                      </m:sSup>
                      <m:r>
                        <a:rPr lang="de-DE" sz="1600" b="0" i="1" dirty="0" smtClean="0">
                          <a:latin typeface="Cambria Math" panose="02040503050406030204" pitchFamily="18" charset="0"/>
                        </a:rPr>
                        <m:t>=</m:t>
                      </m:r>
                      <m:nary>
                        <m:naryPr>
                          <m:chr m:val="∑"/>
                          <m:grow m:val="on"/>
                          <m:subHide m:val="on"/>
                          <m:supHide m:val="on"/>
                          <m:ctrlPr>
                            <a:rPr lang="de-DE" sz="1600" i="1" dirty="0" smtClean="0">
                              <a:latin typeface="Cambria Math" panose="02040503050406030204" pitchFamily="18" charset="0"/>
                            </a:rPr>
                          </m:ctrlPr>
                        </m:naryPr>
                        <m:sub/>
                        <m:sup/>
                        <m:e>
                          <m:sSup>
                            <m:sSupPr>
                              <m:ctrlPr>
                                <a:rPr lang="de-DE" sz="1600" i="1" dirty="0" smtClean="0">
                                  <a:solidFill>
                                    <a:srgbClr val="836967"/>
                                  </a:solidFill>
                                  <a:latin typeface="Cambria Math" panose="02040503050406030204" pitchFamily="18" charset="0"/>
                                </a:rPr>
                              </m:ctrlPr>
                            </m:sSupPr>
                            <m:e>
                              <m:d>
                                <m:dPr>
                                  <m:ctrlPr>
                                    <a:rPr lang="de-DE" sz="1600" i="1" dirty="0" smtClean="0">
                                      <a:solidFill>
                                        <a:srgbClr val="836967"/>
                                      </a:solidFill>
                                      <a:latin typeface="Cambria Math" panose="02040503050406030204" pitchFamily="18" charset="0"/>
                                    </a:rPr>
                                  </m:ctrlPr>
                                </m:dPr>
                                <m:e>
                                  <m:acc>
                                    <m:accPr>
                                      <m:chr m:val="̂"/>
                                      <m:ctrlPr>
                                        <a:rPr lang="de-DE" sz="1600" b="1" i="1" dirty="0" smtClean="0">
                                          <a:solidFill>
                                            <a:srgbClr val="836967"/>
                                          </a:solidFill>
                                          <a:latin typeface="Cambria Math" panose="02040503050406030204" pitchFamily="18" charset="0"/>
                                        </a:rPr>
                                      </m:ctrlPr>
                                    </m:accPr>
                                    <m:e>
                                      <m:r>
                                        <a:rPr lang="de-DE" sz="1600" b="1" i="1" dirty="0" smtClean="0">
                                          <a:latin typeface="Cambria Math" panose="02040503050406030204" pitchFamily="18" charset="0"/>
                                        </a:rPr>
                                        <m:t>𝒚</m:t>
                                      </m:r>
                                    </m:e>
                                  </m:acc>
                                  <m:r>
                                    <a:rPr lang="de-DE" sz="1600" b="1" i="1" dirty="0" smtClean="0">
                                      <a:latin typeface="Cambria Math" panose="02040503050406030204" pitchFamily="18" charset="0"/>
                                    </a:rPr>
                                    <m:t>−</m:t>
                                  </m:r>
                                  <m:r>
                                    <a:rPr lang="de-DE" sz="1600" b="0" i="1" dirty="0" smtClean="0">
                                      <a:latin typeface="Cambria Math" panose="02040503050406030204" pitchFamily="18" charset="0"/>
                                    </a:rPr>
                                    <m:t>𝑦</m:t>
                                  </m:r>
                                </m:e>
                              </m:d>
                            </m:e>
                            <m:sup>
                              <m:r>
                                <a:rPr lang="de-DE" sz="1600" b="0" i="1" dirty="0" smtClean="0">
                                  <a:latin typeface="Cambria Math" panose="02040503050406030204" pitchFamily="18" charset="0"/>
                                </a:rPr>
                                <m:t>2</m:t>
                              </m:r>
                            </m:sup>
                          </m:sSup>
                        </m:e>
                      </m:nary>
                    </m:oMath>
                  </m:oMathPara>
                </a14:m>
                <a:endParaRPr lang="de-DE" dirty="0"/>
              </a:p>
            </p:txBody>
          </p:sp>
        </mc:Choice>
        <mc:Fallback xmlns="">
          <p:sp>
            <p:nvSpPr>
              <p:cNvPr id="114" name="Textfeld 113">
                <a:extLst>
                  <a:ext uri="{FF2B5EF4-FFF2-40B4-BE49-F238E27FC236}">
                    <a16:creationId xmlns:a16="http://schemas.microsoft.com/office/drawing/2014/main" id="{256EF496-ACE8-4B4C-B454-A5FA8AE6525E}"/>
                  </a:ext>
                </a:extLst>
              </p:cNvPr>
              <p:cNvSpPr txBox="1">
                <a:spLocks noRot="1" noChangeAspect="1" noMove="1" noResize="1" noEditPoints="1" noAdjustHandles="1" noChangeArrowheads="1" noChangeShapeType="1" noTextEdit="1"/>
              </p:cNvSpPr>
              <p:nvPr/>
            </p:nvSpPr>
            <p:spPr>
              <a:xfrm>
                <a:off x="2817368" y="4163336"/>
                <a:ext cx="2242585" cy="688586"/>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5" name="Textfeld 114">
                <a:extLst>
                  <a:ext uri="{FF2B5EF4-FFF2-40B4-BE49-F238E27FC236}">
                    <a16:creationId xmlns:a16="http://schemas.microsoft.com/office/drawing/2014/main" id="{A115DC1C-C3F2-4DF3-80DE-DF654D4B455E}"/>
                  </a:ext>
                </a:extLst>
              </p:cNvPr>
              <p:cNvSpPr txBox="1"/>
              <p:nvPr/>
            </p:nvSpPr>
            <p:spPr>
              <a:xfrm>
                <a:off x="5116787" y="4104077"/>
                <a:ext cx="2331319" cy="6885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e-DE" sz="1600" b="1" i="1" dirty="0" smtClean="0">
                              <a:solidFill>
                                <a:srgbClr val="836967"/>
                              </a:solidFill>
                              <a:latin typeface="Cambria Math" panose="02040503050406030204" pitchFamily="18" charset="0"/>
                            </a:rPr>
                          </m:ctrlPr>
                        </m:sSupPr>
                        <m:e>
                          <m:r>
                            <a:rPr lang="de-DE" sz="1600" b="1" i="1" dirty="0" smtClean="0">
                              <a:latin typeface="Cambria Math" panose="02040503050406030204" pitchFamily="18" charset="0"/>
                            </a:rPr>
                            <m:t>𝒄</m:t>
                          </m:r>
                        </m:e>
                        <m:sup>
                          <m:r>
                            <a:rPr lang="de-DE" sz="1600" b="1" i="1" dirty="0" smtClean="0">
                              <a:latin typeface="Cambria Math" panose="02040503050406030204" pitchFamily="18" charset="0"/>
                            </a:rPr>
                            <m:t>𝒂𝒑𝒑𝒓𝒐𝒙</m:t>
                          </m:r>
                        </m:sup>
                      </m:sSup>
                      <m:r>
                        <a:rPr lang="de-DE" sz="1600" b="1" i="1" dirty="0" smtClean="0">
                          <a:latin typeface="Cambria Math" panose="02040503050406030204" pitchFamily="18" charset="0"/>
                        </a:rPr>
                        <m:t>=</m:t>
                      </m:r>
                      <m:nary>
                        <m:naryPr>
                          <m:chr m:val="∑"/>
                          <m:grow m:val="on"/>
                          <m:subHide m:val="on"/>
                          <m:supHide m:val="on"/>
                          <m:ctrlPr>
                            <a:rPr lang="de-DE" sz="1600" b="1" i="1" dirty="0" smtClean="0">
                              <a:latin typeface="Cambria Math" panose="02040503050406030204" pitchFamily="18" charset="0"/>
                            </a:rPr>
                          </m:ctrlPr>
                        </m:naryPr>
                        <m:sub/>
                        <m:sup/>
                        <m:e>
                          <m:sSup>
                            <m:sSupPr>
                              <m:ctrlPr>
                                <a:rPr lang="de-DE" sz="1600" b="1" i="1" dirty="0" smtClean="0">
                                  <a:solidFill>
                                    <a:srgbClr val="836967"/>
                                  </a:solidFill>
                                  <a:latin typeface="Cambria Math" panose="02040503050406030204" pitchFamily="18" charset="0"/>
                                </a:rPr>
                              </m:ctrlPr>
                            </m:sSupPr>
                            <m:e>
                              <m:d>
                                <m:dPr>
                                  <m:ctrlPr>
                                    <a:rPr lang="de-DE" sz="1600" b="1" i="1" dirty="0" smtClean="0">
                                      <a:solidFill>
                                        <a:srgbClr val="836967"/>
                                      </a:solidFill>
                                      <a:latin typeface="Cambria Math" panose="02040503050406030204" pitchFamily="18" charset="0"/>
                                    </a:rPr>
                                  </m:ctrlPr>
                                </m:dPr>
                                <m:e>
                                  <m:acc>
                                    <m:accPr>
                                      <m:chr m:val="̂"/>
                                      <m:ctrlPr>
                                        <a:rPr lang="de-DE" sz="1600" b="1" i="1" dirty="0" smtClean="0">
                                          <a:solidFill>
                                            <a:srgbClr val="836967"/>
                                          </a:solidFill>
                                          <a:latin typeface="Cambria Math" panose="02040503050406030204" pitchFamily="18" charset="0"/>
                                        </a:rPr>
                                      </m:ctrlPr>
                                    </m:accPr>
                                    <m:e>
                                      <m:r>
                                        <a:rPr lang="de-DE" sz="1600" b="1" i="1" dirty="0" smtClean="0">
                                          <a:latin typeface="Cambria Math" panose="02040503050406030204" pitchFamily="18" charset="0"/>
                                        </a:rPr>
                                        <m:t>𝒚</m:t>
                                      </m:r>
                                    </m:e>
                                  </m:acc>
                                  <m:r>
                                    <a:rPr lang="de-DE" sz="1600" b="1" i="1" dirty="0" smtClean="0">
                                      <a:latin typeface="Cambria Math" panose="02040503050406030204" pitchFamily="18" charset="0"/>
                                    </a:rPr>
                                    <m:t>−</m:t>
                                  </m:r>
                                  <m:r>
                                    <a:rPr lang="de-DE" sz="1600" b="1" i="1" dirty="0" smtClean="0">
                                      <a:latin typeface="Cambria Math" panose="02040503050406030204" pitchFamily="18" charset="0"/>
                                    </a:rPr>
                                    <m:t>𝒚</m:t>
                                  </m:r>
                                </m:e>
                              </m:d>
                            </m:e>
                            <m:sup>
                              <m:r>
                                <a:rPr lang="de-DE" sz="1600" b="1" i="1" dirty="0" smtClean="0">
                                  <a:latin typeface="Cambria Math" panose="02040503050406030204" pitchFamily="18" charset="0"/>
                                </a:rPr>
                                <m:t>𝟐</m:t>
                              </m:r>
                            </m:sup>
                          </m:sSup>
                        </m:e>
                      </m:nary>
                    </m:oMath>
                  </m:oMathPara>
                </a14:m>
                <a:endParaRPr lang="de-DE" b="1" dirty="0"/>
              </a:p>
            </p:txBody>
          </p:sp>
        </mc:Choice>
        <mc:Fallback xmlns="">
          <p:sp>
            <p:nvSpPr>
              <p:cNvPr id="115" name="Textfeld 114">
                <a:extLst>
                  <a:ext uri="{FF2B5EF4-FFF2-40B4-BE49-F238E27FC236}">
                    <a16:creationId xmlns:a16="http://schemas.microsoft.com/office/drawing/2014/main" id="{A115DC1C-C3F2-4DF3-80DE-DF654D4B455E}"/>
                  </a:ext>
                </a:extLst>
              </p:cNvPr>
              <p:cNvSpPr txBox="1">
                <a:spLocks noRot="1" noChangeAspect="1" noMove="1" noResize="1" noEditPoints="1" noAdjustHandles="1" noChangeArrowheads="1" noChangeShapeType="1" noTextEdit="1"/>
              </p:cNvSpPr>
              <p:nvPr/>
            </p:nvSpPr>
            <p:spPr>
              <a:xfrm>
                <a:off x="5116787" y="4104077"/>
                <a:ext cx="2331319" cy="688586"/>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81203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69234BEF-99C6-41E8-BA39-94CE55F31027}"/>
              </a:ext>
            </a:extLst>
          </p:cNvPr>
          <p:cNvSpPr txBox="1"/>
          <p:nvPr/>
        </p:nvSpPr>
        <p:spPr>
          <a:xfrm>
            <a:off x="517422" y="970140"/>
            <a:ext cx="7707588" cy="369332"/>
          </a:xfrm>
          <a:prstGeom prst="rect">
            <a:avLst/>
          </a:prstGeom>
          <a:noFill/>
        </p:spPr>
        <p:txBody>
          <a:bodyPr wrap="square">
            <a:spAutoFit/>
          </a:bodyPr>
          <a:lstStyle/>
          <a:p>
            <a:pPr marL="342900" indent="-342900">
              <a:buFont typeface="Arial" panose="020B0604020202020204" pitchFamily="34" charset="0"/>
              <a:buChar char="•"/>
            </a:pPr>
            <a:r>
              <a:rPr lang="de-DE" sz="1800" b="1" dirty="0">
                <a:solidFill>
                  <a:srgbClr val="002060"/>
                </a:solidFill>
              </a:rPr>
              <a:t>Wie werden die Gewichte der vorherigen Schichten aktualisiert? </a:t>
            </a:r>
          </a:p>
        </p:txBody>
      </p:sp>
      <p:sp>
        <p:nvSpPr>
          <p:cNvPr id="3" name="Foliennummernplatzhalter 2">
            <a:extLst>
              <a:ext uri="{FF2B5EF4-FFF2-40B4-BE49-F238E27FC236}">
                <a16:creationId xmlns:a16="http://schemas.microsoft.com/office/drawing/2014/main" id="{35B9E58C-470F-401F-8026-0D2A43F94C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17</a:t>
            </a:fld>
            <a:endParaRPr lang="de-DE"/>
          </a:p>
        </p:txBody>
      </p:sp>
      <p:grpSp>
        <p:nvGrpSpPr>
          <p:cNvPr id="42" name="Gruppieren 41">
            <a:extLst>
              <a:ext uri="{FF2B5EF4-FFF2-40B4-BE49-F238E27FC236}">
                <a16:creationId xmlns:a16="http://schemas.microsoft.com/office/drawing/2014/main" id="{556AE014-6305-4E91-8CBF-780AD63B117B}"/>
              </a:ext>
            </a:extLst>
          </p:cNvPr>
          <p:cNvGrpSpPr/>
          <p:nvPr/>
        </p:nvGrpSpPr>
        <p:grpSpPr>
          <a:xfrm>
            <a:off x="457307" y="2186009"/>
            <a:ext cx="4890164" cy="2205135"/>
            <a:chOff x="866944" y="2003919"/>
            <a:chExt cx="7537550" cy="2659298"/>
          </a:xfrm>
        </p:grpSpPr>
        <p:sp>
          <p:nvSpPr>
            <p:cNvPr id="6" name="Flussdiagramm: Verbinder 5">
              <a:extLst>
                <a:ext uri="{FF2B5EF4-FFF2-40B4-BE49-F238E27FC236}">
                  <a16:creationId xmlns:a16="http://schemas.microsoft.com/office/drawing/2014/main" id="{85728AB2-90E6-48FD-AC51-4375FCA6BAEC}"/>
                </a:ext>
              </a:extLst>
            </p:cNvPr>
            <p:cNvSpPr/>
            <p:nvPr/>
          </p:nvSpPr>
          <p:spPr>
            <a:xfrm>
              <a:off x="866944" y="2018883"/>
              <a:ext cx="758613" cy="745067"/>
            </a:xfrm>
            <a:prstGeom prst="flowChartConnector">
              <a:avLst/>
            </a:prstGeom>
            <a:solidFill>
              <a:srgbClr val="BD92DE"/>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t>x1</a:t>
              </a:r>
            </a:p>
          </p:txBody>
        </p:sp>
        <p:sp>
          <p:nvSpPr>
            <p:cNvPr id="7" name="Flussdiagramm: Verbinder 6">
              <a:extLst>
                <a:ext uri="{FF2B5EF4-FFF2-40B4-BE49-F238E27FC236}">
                  <a16:creationId xmlns:a16="http://schemas.microsoft.com/office/drawing/2014/main" id="{5B42BB5F-BCCF-4CB8-9464-71E8C6594AFF}"/>
                </a:ext>
              </a:extLst>
            </p:cNvPr>
            <p:cNvSpPr/>
            <p:nvPr/>
          </p:nvSpPr>
          <p:spPr>
            <a:xfrm>
              <a:off x="902364" y="2939437"/>
              <a:ext cx="758613" cy="745067"/>
            </a:xfrm>
            <a:prstGeom prst="flowChartConnector">
              <a:avLst/>
            </a:prstGeom>
            <a:solidFill>
              <a:srgbClr val="BD92DE"/>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t>x2</a:t>
              </a:r>
              <a:endParaRPr lang="de-DE" sz="1800" b="1" dirty="0"/>
            </a:p>
          </p:txBody>
        </p:sp>
        <p:sp>
          <p:nvSpPr>
            <p:cNvPr id="9" name="Flussdiagramm: Verbinder 8">
              <a:extLst>
                <a:ext uri="{FF2B5EF4-FFF2-40B4-BE49-F238E27FC236}">
                  <a16:creationId xmlns:a16="http://schemas.microsoft.com/office/drawing/2014/main" id="{23C4C51B-FF3C-4ED8-8801-73F609F71A1D}"/>
                </a:ext>
              </a:extLst>
            </p:cNvPr>
            <p:cNvSpPr/>
            <p:nvPr/>
          </p:nvSpPr>
          <p:spPr>
            <a:xfrm>
              <a:off x="959603" y="3918150"/>
              <a:ext cx="758613" cy="745067"/>
            </a:xfrm>
            <a:prstGeom prst="flowChartConnector">
              <a:avLst/>
            </a:prstGeom>
            <a:solidFill>
              <a:srgbClr val="BD92DE"/>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t>x3</a:t>
              </a:r>
            </a:p>
          </p:txBody>
        </p:sp>
        <p:cxnSp>
          <p:nvCxnSpPr>
            <p:cNvPr id="10" name="Gerade Verbindung mit Pfeil 9">
              <a:extLst>
                <a:ext uri="{FF2B5EF4-FFF2-40B4-BE49-F238E27FC236}">
                  <a16:creationId xmlns:a16="http://schemas.microsoft.com/office/drawing/2014/main" id="{97FDBE56-C1B0-44A3-AF8E-DFB88E7F1DEA}"/>
                </a:ext>
              </a:extLst>
            </p:cNvPr>
            <p:cNvCxnSpPr>
              <a:cxnSpLocks/>
            </p:cNvCxnSpPr>
            <p:nvPr/>
          </p:nvCxnSpPr>
          <p:spPr>
            <a:xfrm>
              <a:off x="1766499" y="4261073"/>
              <a:ext cx="189621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0B14FB4E-5CC6-452E-AD04-CC13EF13230D}"/>
                </a:ext>
              </a:extLst>
            </p:cNvPr>
            <p:cNvCxnSpPr>
              <a:cxnSpLocks/>
            </p:cNvCxnSpPr>
            <p:nvPr/>
          </p:nvCxnSpPr>
          <p:spPr>
            <a:xfrm>
              <a:off x="1700937" y="3295283"/>
              <a:ext cx="1850014"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0A83F663-C732-4D96-BD94-8EC49909A769}"/>
                </a:ext>
              </a:extLst>
            </p:cNvPr>
            <p:cNvCxnSpPr>
              <a:cxnSpLocks/>
            </p:cNvCxnSpPr>
            <p:nvPr/>
          </p:nvCxnSpPr>
          <p:spPr>
            <a:xfrm>
              <a:off x="1625557" y="2253851"/>
              <a:ext cx="1878425" cy="2991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430BFFE8-B46B-4113-8120-451D3D0B7D7E}"/>
                </a:ext>
              </a:extLst>
            </p:cNvPr>
            <p:cNvSpPr/>
            <p:nvPr/>
          </p:nvSpPr>
          <p:spPr>
            <a:xfrm>
              <a:off x="3586913" y="3038273"/>
              <a:ext cx="930421" cy="452747"/>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sp>
          <p:nvSpPr>
            <p:cNvPr id="14" name="Flussdiagramm: Verbinder 13">
              <a:extLst>
                <a:ext uri="{FF2B5EF4-FFF2-40B4-BE49-F238E27FC236}">
                  <a16:creationId xmlns:a16="http://schemas.microsoft.com/office/drawing/2014/main" id="{841C936C-3522-4BF6-AD68-D5141DABF51C}"/>
                </a:ext>
              </a:extLst>
            </p:cNvPr>
            <p:cNvSpPr/>
            <p:nvPr/>
          </p:nvSpPr>
          <p:spPr>
            <a:xfrm>
              <a:off x="7748962" y="2740823"/>
              <a:ext cx="608296" cy="572700"/>
            </a:xfrm>
            <a:prstGeom prst="flowChartConnector">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sz="1600" b="1" dirty="0"/>
                <a:t>ŷ</a:t>
              </a:r>
              <a:endParaRPr lang="de-DE" sz="1600" b="1" dirty="0"/>
            </a:p>
          </p:txBody>
        </p:sp>
        <p:sp>
          <p:nvSpPr>
            <p:cNvPr id="15" name="Ellipse 14">
              <a:extLst>
                <a:ext uri="{FF2B5EF4-FFF2-40B4-BE49-F238E27FC236}">
                  <a16:creationId xmlns:a16="http://schemas.microsoft.com/office/drawing/2014/main" id="{55811BF6-0BB6-4824-A789-D017CBAB3AAF}"/>
                </a:ext>
              </a:extLst>
            </p:cNvPr>
            <p:cNvSpPr/>
            <p:nvPr/>
          </p:nvSpPr>
          <p:spPr>
            <a:xfrm>
              <a:off x="3610712" y="3952634"/>
              <a:ext cx="955462" cy="452747"/>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sp>
          <p:nvSpPr>
            <p:cNvPr id="16" name="Ellipse 15">
              <a:extLst>
                <a:ext uri="{FF2B5EF4-FFF2-40B4-BE49-F238E27FC236}">
                  <a16:creationId xmlns:a16="http://schemas.microsoft.com/office/drawing/2014/main" id="{A4B39B9E-4911-4C06-AAFE-5007C2F06B00}"/>
                </a:ext>
              </a:extLst>
            </p:cNvPr>
            <p:cNvSpPr/>
            <p:nvPr/>
          </p:nvSpPr>
          <p:spPr>
            <a:xfrm>
              <a:off x="3554240" y="2152472"/>
              <a:ext cx="905811" cy="43093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sp>
          <p:nvSpPr>
            <p:cNvPr id="17" name="Ellipse 16">
              <a:extLst>
                <a:ext uri="{FF2B5EF4-FFF2-40B4-BE49-F238E27FC236}">
                  <a16:creationId xmlns:a16="http://schemas.microsoft.com/office/drawing/2014/main" id="{2DF8E73E-E372-4AD3-9D77-E050C2D49617}"/>
                </a:ext>
              </a:extLst>
            </p:cNvPr>
            <p:cNvSpPr/>
            <p:nvPr/>
          </p:nvSpPr>
          <p:spPr>
            <a:xfrm>
              <a:off x="5856299" y="2832871"/>
              <a:ext cx="962242" cy="61668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cxnSp>
          <p:nvCxnSpPr>
            <p:cNvPr id="18" name="Gerade Verbindung mit Pfeil 17">
              <a:extLst>
                <a:ext uri="{FF2B5EF4-FFF2-40B4-BE49-F238E27FC236}">
                  <a16:creationId xmlns:a16="http://schemas.microsoft.com/office/drawing/2014/main" id="{E1121FDF-4614-473B-B00F-07D3F848BE2D}"/>
                </a:ext>
              </a:extLst>
            </p:cNvPr>
            <p:cNvCxnSpPr>
              <a:cxnSpLocks/>
            </p:cNvCxnSpPr>
            <p:nvPr/>
          </p:nvCxnSpPr>
          <p:spPr>
            <a:xfrm flipV="1">
              <a:off x="1760617" y="3396332"/>
              <a:ext cx="1826296" cy="72466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FE857C78-A292-4E61-81A4-293CF8CECE2B}"/>
                </a:ext>
              </a:extLst>
            </p:cNvPr>
            <p:cNvCxnSpPr>
              <a:cxnSpLocks/>
            </p:cNvCxnSpPr>
            <p:nvPr/>
          </p:nvCxnSpPr>
          <p:spPr>
            <a:xfrm flipV="1">
              <a:off x="1675815" y="2423840"/>
              <a:ext cx="1911098" cy="160342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1DB1D6DF-B59A-4E89-981D-8E342DD72F33}"/>
                </a:ext>
              </a:extLst>
            </p:cNvPr>
            <p:cNvCxnSpPr>
              <a:cxnSpLocks/>
              <a:stCxn id="6" idx="6"/>
            </p:cNvCxnSpPr>
            <p:nvPr/>
          </p:nvCxnSpPr>
          <p:spPr>
            <a:xfrm>
              <a:off x="1625557" y="2391417"/>
              <a:ext cx="1958934" cy="7497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B3D36E4-77F3-4BC7-B398-B01CC8EF4B1C}"/>
                </a:ext>
              </a:extLst>
            </p:cNvPr>
            <p:cNvCxnSpPr>
              <a:cxnSpLocks/>
            </p:cNvCxnSpPr>
            <p:nvPr/>
          </p:nvCxnSpPr>
          <p:spPr>
            <a:xfrm>
              <a:off x="1587746" y="2569590"/>
              <a:ext cx="2074970" cy="152017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AF55669A-9B41-48F0-AF7A-2DE041519A32}"/>
                </a:ext>
              </a:extLst>
            </p:cNvPr>
            <p:cNvCxnSpPr>
              <a:cxnSpLocks/>
              <a:endCxn id="15" idx="2"/>
            </p:cNvCxnSpPr>
            <p:nvPr/>
          </p:nvCxnSpPr>
          <p:spPr>
            <a:xfrm>
              <a:off x="1639826" y="3396332"/>
              <a:ext cx="1970886" cy="782676"/>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B70C4697-B962-4649-8718-455E47BB08AE}"/>
                </a:ext>
              </a:extLst>
            </p:cNvPr>
            <p:cNvCxnSpPr>
              <a:cxnSpLocks/>
              <a:endCxn id="16" idx="2"/>
            </p:cNvCxnSpPr>
            <p:nvPr/>
          </p:nvCxnSpPr>
          <p:spPr>
            <a:xfrm flipV="1">
              <a:off x="1675472" y="2367938"/>
              <a:ext cx="1878768" cy="780764"/>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6F3EC0E-C666-4739-8CC7-79FA9516C244}"/>
                </a:ext>
              </a:extLst>
            </p:cNvPr>
            <p:cNvCxnSpPr>
              <a:cxnSpLocks/>
              <a:stCxn id="16" idx="6"/>
            </p:cNvCxnSpPr>
            <p:nvPr/>
          </p:nvCxnSpPr>
          <p:spPr>
            <a:xfrm>
              <a:off x="4460051" y="2367938"/>
              <a:ext cx="1484006" cy="620125"/>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FD223C26-A038-4C31-B6CB-6C704D3EF05A}"/>
                </a:ext>
              </a:extLst>
            </p:cNvPr>
            <p:cNvCxnSpPr>
              <a:cxnSpLocks/>
              <a:stCxn id="15" idx="6"/>
              <a:endCxn id="17" idx="3"/>
            </p:cNvCxnSpPr>
            <p:nvPr/>
          </p:nvCxnSpPr>
          <p:spPr>
            <a:xfrm flipV="1">
              <a:off x="4566174" y="3359241"/>
              <a:ext cx="1431042" cy="819767"/>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2125BDC8-9CF2-4035-B1FB-3395666C3AC9}"/>
                </a:ext>
              </a:extLst>
            </p:cNvPr>
            <p:cNvCxnSpPr>
              <a:cxnSpLocks/>
              <a:stCxn id="13" idx="6"/>
            </p:cNvCxnSpPr>
            <p:nvPr/>
          </p:nvCxnSpPr>
          <p:spPr>
            <a:xfrm flipV="1">
              <a:off x="4517334" y="3182679"/>
              <a:ext cx="1390761" cy="81968"/>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8495BA05-76A0-4785-A2D3-534ABA28A0C9}"/>
                </a:ext>
              </a:extLst>
            </p:cNvPr>
            <p:cNvCxnSpPr>
              <a:cxnSpLocks/>
            </p:cNvCxnSpPr>
            <p:nvPr/>
          </p:nvCxnSpPr>
          <p:spPr>
            <a:xfrm flipV="1">
              <a:off x="6850615" y="3112437"/>
              <a:ext cx="866273" cy="28774"/>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B027B378-EBE8-4884-8455-EEEC2B2DF41C}"/>
                </a:ext>
              </a:extLst>
            </p:cNvPr>
            <p:cNvSpPr txBox="1"/>
            <p:nvPr/>
          </p:nvSpPr>
          <p:spPr>
            <a:xfrm>
              <a:off x="4460051" y="2003919"/>
              <a:ext cx="1911098" cy="366007"/>
            </a:xfrm>
            <a:prstGeom prst="rect">
              <a:avLst/>
            </a:prstGeom>
            <a:noFill/>
          </p:spPr>
          <p:txBody>
            <a:bodyPr wrap="square">
              <a:spAutoFit/>
            </a:bodyPr>
            <a:lstStyle/>
            <a:p>
              <a:r>
                <a:rPr lang="de-DE" sz="1200" dirty="0"/>
                <a:t>e = 2 * 0.5 = 1</a:t>
              </a:r>
            </a:p>
          </p:txBody>
        </p:sp>
        <p:sp>
          <p:nvSpPr>
            <p:cNvPr id="30" name="Textfeld 29">
              <a:extLst>
                <a:ext uri="{FF2B5EF4-FFF2-40B4-BE49-F238E27FC236}">
                  <a16:creationId xmlns:a16="http://schemas.microsoft.com/office/drawing/2014/main" id="{6E6D762E-7F9B-474B-85AC-0EC1433C5CAC}"/>
                </a:ext>
              </a:extLst>
            </p:cNvPr>
            <p:cNvSpPr txBox="1"/>
            <p:nvPr/>
          </p:nvSpPr>
          <p:spPr>
            <a:xfrm>
              <a:off x="5132240" y="2442386"/>
              <a:ext cx="697929" cy="345673"/>
            </a:xfrm>
            <a:prstGeom prst="rect">
              <a:avLst/>
            </a:prstGeom>
            <a:noFill/>
          </p:spPr>
          <p:txBody>
            <a:bodyPr wrap="square">
              <a:spAutoFit/>
            </a:bodyPr>
            <a:lstStyle/>
            <a:p>
              <a:r>
                <a:rPr lang="de-DE" sz="1100" dirty="0"/>
                <a:t>0.5</a:t>
              </a:r>
              <a:endParaRPr lang="de-DE" dirty="0"/>
            </a:p>
          </p:txBody>
        </p:sp>
        <p:sp>
          <p:nvSpPr>
            <p:cNvPr id="31" name="Textfeld 30">
              <a:extLst>
                <a:ext uri="{FF2B5EF4-FFF2-40B4-BE49-F238E27FC236}">
                  <a16:creationId xmlns:a16="http://schemas.microsoft.com/office/drawing/2014/main" id="{50674D4B-695C-4A09-9CFA-5B9908782A72}"/>
                </a:ext>
              </a:extLst>
            </p:cNvPr>
            <p:cNvSpPr txBox="1"/>
            <p:nvPr/>
          </p:nvSpPr>
          <p:spPr>
            <a:xfrm>
              <a:off x="4861863" y="2909100"/>
              <a:ext cx="662709" cy="366007"/>
            </a:xfrm>
            <a:prstGeom prst="rect">
              <a:avLst/>
            </a:prstGeom>
            <a:noFill/>
          </p:spPr>
          <p:txBody>
            <a:bodyPr wrap="square">
              <a:spAutoFit/>
            </a:bodyPr>
            <a:lstStyle/>
            <a:p>
              <a:r>
                <a:rPr lang="de-DE" sz="1200" dirty="0"/>
                <a:t>0.5</a:t>
              </a:r>
            </a:p>
          </p:txBody>
        </p:sp>
        <p:sp>
          <p:nvSpPr>
            <p:cNvPr id="32" name="Textfeld 31">
              <a:extLst>
                <a:ext uri="{FF2B5EF4-FFF2-40B4-BE49-F238E27FC236}">
                  <a16:creationId xmlns:a16="http://schemas.microsoft.com/office/drawing/2014/main" id="{AEAE2BBC-E5D4-43F0-9614-0323DE065F7A}"/>
                </a:ext>
              </a:extLst>
            </p:cNvPr>
            <p:cNvSpPr txBox="1"/>
            <p:nvPr/>
          </p:nvSpPr>
          <p:spPr>
            <a:xfrm>
              <a:off x="4800081" y="3511475"/>
              <a:ext cx="829194" cy="366007"/>
            </a:xfrm>
            <a:prstGeom prst="rect">
              <a:avLst/>
            </a:prstGeom>
            <a:noFill/>
          </p:spPr>
          <p:txBody>
            <a:bodyPr wrap="square">
              <a:spAutoFit/>
            </a:bodyPr>
            <a:lstStyle/>
            <a:p>
              <a:r>
                <a:rPr lang="de-DE" sz="1200" dirty="0"/>
                <a:t>0.5</a:t>
              </a:r>
            </a:p>
          </p:txBody>
        </p:sp>
        <p:sp>
          <p:nvSpPr>
            <p:cNvPr id="35" name="Textfeld 34">
              <a:extLst>
                <a:ext uri="{FF2B5EF4-FFF2-40B4-BE49-F238E27FC236}">
                  <a16:creationId xmlns:a16="http://schemas.microsoft.com/office/drawing/2014/main" id="{639A39F4-BEF2-48A1-A301-E0EB4B74D7F1}"/>
                </a:ext>
              </a:extLst>
            </p:cNvPr>
            <p:cNvSpPr txBox="1"/>
            <p:nvPr/>
          </p:nvSpPr>
          <p:spPr>
            <a:xfrm>
              <a:off x="6849867" y="2801395"/>
              <a:ext cx="1047600" cy="307777"/>
            </a:xfrm>
            <a:prstGeom prst="rect">
              <a:avLst/>
            </a:prstGeom>
            <a:noFill/>
          </p:spPr>
          <p:txBody>
            <a:bodyPr wrap="square">
              <a:spAutoFit/>
            </a:bodyPr>
            <a:lstStyle/>
            <a:p>
              <a:r>
                <a:rPr lang="de-DE" dirty="0"/>
                <a:t>e = 2 </a:t>
              </a:r>
            </a:p>
          </p:txBody>
        </p:sp>
        <p:sp>
          <p:nvSpPr>
            <p:cNvPr id="39" name="Textfeld 38">
              <a:extLst>
                <a:ext uri="{FF2B5EF4-FFF2-40B4-BE49-F238E27FC236}">
                  <a16:creationId xmlns:a16="http://schemas.microsoft.com/office/drawing/2014/main" id="{F63A27A9-9AB3-42B9-A15A-A935EE2B6E0E}"/>
                </a:ext>
              </a:extLst>
            </p:cNvPr>
            <p:cNvSpPr txBox="1"/>
            <p:nvPr/>
          </p:nvSpPr>
          <p:spPr>
            <a:xfrm>
              <a:off x="6578198" y="2318719"/>
              <a:ext cx="1826296" cy="338554"/>
            </a:xfrm>
            <a:prstGeom prst="rect">
              <a:avLst/>
            </a:prstGeom>
            <a:noFill/>
          </p:spPr>
          <p:txBody>
            <a:bodyPr wrap="square">
              <a:spAutoFit/>
            </a:bodyPr>
            <a:lstStyle/>
            <a:p>
              <a:r>
                <a:rPr lang="de-DE" dirty="0"/>
                <a:t> </a:t>
              </a:r>
              <a:r>
                <a:rPr lang="de-DE" sz="1600" dirty="0"/>
                <a:t>e =</a:t>
              </a:r>
              <a:r>
                <a:rPr lang="cy-GB" sz="1600" dirty="0"/>
                <a:t> ŷ </a:t>
              </a:r>
              <a:r>
                <a:rPr lang="de-DE" sz="1600" dirty="0"/>
                <a:t>− y</a:t>
              </a:r>
              <a:endParaRPr lang="de-DE" dirty="0"/>
            </a:p>
          </p:txBody>
        </p:sp>
        <p:sp>
          <p:nvSpPr>
            <p:cNvPr id="41" name="Textfeld 40">
              <a:extLst>
                <a:ext uri="{FF2B5EF4-FFF2-40B4-BE49-F238E27FC236}">
                  <a16:creationId xmlns:a16="http://schemas.microsoft.com/office/drawing/2014/main" id="{B0F49E0B-F219-460B-9C10-96E34B6A1647}"/>
                </a:ext>
              </a:extLst>
            </p:cNvPr>
            <p:cNvSpPr txBox="1"/>
            <p:nvPr/>
          </p:nvSpPr>
          <p:spPr>
            <a:xfrm>
              <a:off x="4786804" y="4174815"/>
              <a:ext cx="1455093" cy="366007"/>
            </a:xfrm>
            <a:prstGeom prst="rect">
              <a:avLst/>
            </a:prstGeom>
            <a:noFill/>
          </p:spPr>
          <p:txBody>
            <a:bodyPr wrap="square">
              <a:spAutoFit/>
            </a:bodyPr>
            <a:lstStyle/>
            <a:p>
              <a:r>
                <a:rPr lang="de-DE" sz="1200" b="1" i="0" u="none" strike="noStrike" baseline="0" dirty="0">
                  <a:solidFill>
                    <a:srgbClr val="535353"/>
                  </a:solidFill>
                  <a:latin typeface="Calibri" panose="020F0502020204030204" pitchFamily="34" charset="0"/>
                </a:rPr>
                <a:t>e = 2 * 1 = 2</a:t>
              </a:r>
              <a:endParaRPr lang="de-DE" sz="1200" b="1" dirty="0"/>
            </a:p>
          </p:txBody>
        </p:sp>
      </p:grpSp>
      <p:cxnSp>
        <p:nvCxnSpPr>
          <p:cNvPr id="44" name="Gerade Verbindung mit Pfeil 43">
            <a:extLst>
              <a:ext uri="{FF2B5EF4-FFF2-40B4-BE49-F238E27FC236}">
                <a16:creationId xmlns:a16="http://schemas.microsoft.com/office/drawing/2014/main" id="{4A8A5A49-D22A-4BA5-A577-03B3330EFD1E}"/>
              </a:ext>
            </a:extLst>
          </p:cNvPr>
          <p:cNvCxnSpPr>
            <a:cxnSpLocks/>
          </p:cNvCxnSpPr>
          <p:nvPr/>
        </p:nvCxnSpPr>
        <p:spPr>
          <a:xfrm flipV="1">
            <a:off x="600905" y="1997298"/>
            <a:ext cx="2878148" cy="6918"/>
          </a:xfrm>
          <a:prstGeom prst="straightConnector1">
            <a:avLst/>
          </a:prstGeom>
          <a:ln w="603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06B20903-86F9-470F-929C-C478188EF939}"/>
              </a:ext>
            </a:extLst>
          </p:cNvPr>
          <p:cNvCxnSpPr>
            <a:cxnSpLocks/>
          </p:cNvCxnSpPr>
          <p:nvPr/>
        </p:nvCxnSpPr>
        <p:spPr>
          <a:xfrm flipH="1">
            <a:off x="457309" y="4802315"/>
            <a:ext cx="3021744" cy="0"/>
          </a:xfrm>
          <a:prstGeom prst="straightConnector1">
            <a:avLst/>
          </a:prstGeom>
          <a:ln w="603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feld 52">
            <a:extLst>
              <a:ext uri="{FF2B5EF4-FFF2-40B4-BE49-F238E27FC236}">
                <a16:creationId xmlns:a16="http://schemas.microsoft.com/office/drawing/2014/main" id="{F67480DE-E2A4-45F1-B76E-B658A686368D}"/>
              </a:ext>
            </a:extLst>
          </p:cNvPr>
          <p:cNvSpPr txBox="1"/>
          <p:nvPr/>
        </p:nvSpPr>
        <p:spPr>
          <a:xfrm>
            <a:off x="630417" y="4462836"/>
            <a:ext cx="3373165" cy="307777"/>
          </a:xfrm>
          <a:prstGeom prst="rect">
            <a:avLst/>
          </a:prstGeom>
          <a:noFill/>
        </p:spPr>
        <p:txBody>
          <a:bodyPr wrap="square">
            <a:spAutoFit/>
          </a:bodyPr>
          <a:lstStyle/>
          <a:p>
            <a:r>
              <a:rPr lang="de-DE" dirty="0">
                <a:solidFill>
                  <a:schemeClr val="tx1">
                    <a:lumMod val="85000"/>
                    <a:lumOff val="15000"/>
                  </a:schemeClr>
                </a:solidFill>
              </a:rPr>
              <a:t>Backward-Propagation / Backprop</a:t>
            </a:r>
          </a:p>
        </p:txBody>
      </p:sp>
      <p:sp>
        <p:nvSpPr>
          <p:cNvPr id="55" name="Textfeld 54">
            <a:extLst>
              <a:ext uri="{FF2B5EF4-FFF2-40B4-BE49-F238E27FC236}">
                <a16:creationId xmlns:a16="http://schemas.microsoft.com/office/drawing/2014/main" id="{8375B671-F772-4248-9999-0D0A69B11D57}"/>
              </a:ext>
            </a:extLst>
          </p:cNvPr>
          <p:cNvSpPr txBox="1"/>
          <p:nvPr/>
        </p:nvSpPr>
        <p:spPr>
          <a:xfrm>
            <a:off x="600905" y="1602735"/>
            <a:ext cx="3561713" cy="338554"/>
          </a:xfrm>
          <a:prstGeom prst="rect">
            <a:avLst/>
          </a:prstGeom>
          <a:noFill/>
        </p:spPr>
        <p:txBody>
          <a:bodyPr wrap="square">
            <a:spAutoFit/>
          </a:bodyPr>
          <a:lstStyle/>
          <a:p>
            <a:r>
              <a:rPr lang="de-DE" sz="1600" dirty="0">
                <a:solidFill>
                  <a:schemeClr val="tx2">
                    <a:lumMod val="10000"/>
                  </a:schemeClr>
                </a:solidFill>
              </a:rPr>
              <a:t>Forward-Propagation</a:t>
            </a:r>
          </a:p>
        </p:txBody>
      </p:sp>
      <p:sp>
        <p:nvSpPr>
          <p:cNvPr id="43" name="Textfeld 42">
            <a:extLst>
              <a:ext uri="{FF2B5EF4-FFF2-40B4-BE49-F238E27FC236}">
                <a16:creationId xmlns:a16="http://schemas.microsoft.com/office/drawing/2014/main" id="{BD292B2D-CCE2-4AEA-B173-06A5C7F18C1F}"/>
              </a:ext>
            </a:extLst>
          </p:cNvPr>
          <p:cNvSpPr txBox="1"/>
          <p:nvPr/>
        </p:nvSpPr>
        <p:spPr>
          <a:xfrm>
            <a:off x="975946" y="424685"/>
            <a:ext cx="6565831" cy="461665"/>
          </a:xfrm>
          <a:prstGeom prst="rect">
            <a:avLst/>
          </a:prstGeom>
          <a:noFill/>
        </p:spPr>
        <p:txBody>
          <a:bodyPr wrap="square">
            <a:spAutoFit/>
          </a:bodyPr>
          <a:lstStyle/>
          <a:p>
            <a:r>
              <a:rPr lang="de-DE" sz="2400" b="1" dirty="0">
                <a:solidFill>
                  <a:schemeClr val="accent5">
                    <a:lumMod val="75000"/>
                  </a:schemeClr>
                </a:solidFill>
              </a:rPr>
              <a:t>NEURONALE NETZE: BACKPROPAGATION</a:t>
            </a:r>
          </a:p>
        </p:txBody>
      </p:sp>
      <p:pic>
        <p:nvPicPr>
          <p:cNvPr id="5" name="Grafik 4">
            <a:extLst>
              <a:ext uri="{FF2B5EF4-FFF2-40B4-BE49-F238E27FC236}">
                <a16:creationId xmlns:a16="http://schemas.microsoft.com/office/drawing/2014/main" id="{BA745BF9-96A9-4573-A4B3-FA6660D1332F}"/>
              </a:ext>
            </a:extLst>
          </p:cNvPr>
          <p:cNvPicPr>
            <a:picLocks noChangeAspect="1"/>
          </p:cNvPicPr>
          <p:nvPr/>
        </p:nvPicPr>
        <p:blipFill>
          <a:blip r:embed="rId3"/>
          <a:stretch>
            <a:fillRect/>
          </a:stretch>
        </p:blipFill>
        <p:spPr>
          <a:xfrm>
            <a:off x="5658326" y="2393257"/>
            <a:ext cx="3088482" cy="1440365"/>
          </a:xfrm>
          <a:prstGeom prst="rect">
            <a:avLst/>
          </a:prstGeom>
        </p:spPr>
      </p:pic>
    </p:spTree>
    <p:extLst>
      <p:ext uri="{BB962C8B-B14F-4D97-AF65-F5344CB8AC3E}">
        <p14:creationId xmlns:p14="http://schemas.microsoft.com/office/powerpoint/2010/main" val="2096586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204A7D-DF77-46DF-82B0-D6EAA533852B}"/>
              </a:ext>
            </a:extLst>
          </p:cNvPr>
          <p:cNvSpPr>
            <a:spLocks noGrp="1"/>
          </p:cNvSpPr>
          <p:nvPr>
            <p:ph type="title"/>
          </p:nvPr>
        </p:nvSpPr>
        <p:spPr>
          <a:xfrm>
            <a:off x="1090002" y="106994"/>
            <a:ext cx="6697146" cy="902938"/>
          </a:xfrm>
        </p:spPr>
        <p:txBody>
          <a:bodyPr/>
          <a:lstStyle/>
          <a:p>
            <a:pPr algn="ctr"/>
            <a:r>
              <a:rPr lang="de-DE" sz="2000" b="1" dirty="0">
                <a:solidFill>
                  <a:srgbClr val="002060"/>
                </a:solidFill>
              </a:rPr>
              <a:t>Auswertung der Leistung</a:t>
            </a:r>
            <a:br>
              <a:rPr lang="de-DE" sz="2000" b="1" dirty="0">
                <a:solidFill>
                  <a:srgbClr val="002060"/>
                </a:solidFill>
              </a:rPr>
            </a:br>
            <a:r>
              <a:rPr lang="de-DE" sz="1800" b="1" dirty="0">
                <a:solidFill>
                  <a:srgbClr val="002060"/>
                </a:solidFill>
              </a:rPr>
              <a:t>KLASSIFIZIERUNG</a:t>
            </a:r>
            <a:endParaRPr lang="de-DE" sz="1800" dirty="0"/>
          </a:p>
        </p:txBody>
      </p:sp>
      <p:sp>
        <p:nvSpPr>
          <p:cNvPr id="3" name="Foliennummernplatzhalter 2">
            <a:extLst>
              <a:ext uri="{FF2B5EF4-FFF2-40B4-BE49-F238E27FC236}">
                <a16:creationId xmlns:a16="http://schemas.microsoft.com/office/drawing/2014/main" id="{C5CB8823-2FE6-423B-B809-495C40FF0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18</a:t>
            </a:fld>
            <a:endParaRPr lang="de-DE"/>
          </a:p>
        </p:txBody>
      </p:sp>
      <p:sp>
        <p:nvSpPr>
          <p:cNvPr id="6" name="Textfeld 5">
            <a:extLst>
              <a:ext uri="{FF2B5EF4-FFF2-40B4-BE49-F238E27FC236}">
                <a16:creationId xmlns:a16="http://schemas.microsoft.com/office/drawing/2014/main" id="{668DC24D-7250-445A-B8EA-21B6AB71196F}"/>
              </a:ext>
            </a:extLst>
          </p:cNvPr>
          <p:cNvSpPr txBox="1"/>
          <p:nvPr/>
        </p:nvSpPr>
        <p:spPr>
          <a:xfrm>
            <a:off x="440267" y="784283"/>
            <a:ext cx="4162213" cy="3908762"/>
          </a:xfrm>
          <a:prstGeom prst="rect">
            <a:avLst/>
          </a:prstGeom>
          <a:noFill/>
        </p:spPr>
        <p:txBody>
          <a:bodyPr wrap="square">
            <a:spAutoFit/>
          </a:bodyPr>
          <a:lstStyle/>
          <a:p>
            <a:r>
              <a:rPr lang="de-DE" sz="1800" b="1" i="0" u="none" strike="noStrike" baseline="0" dirty="0">
                <a:solidFill>
                  <a:srgbClr val="000000"/>
                </a:solidFill>
                <a:latin typeface="Arial" panose="020B0604020202020204" pitchFamily="34" charset="0"/>
              </a:rPr>
              <a:t>Begriffsdefiniton: </a:t>
            </a:r>
            <a:r>
              <a:rPr lang="de-DE" sz="1800" b="1" dirty="0">
                <a:solidFill>
                  <a:schemeClr val="bg1"/>
                </a:solidFill>
              </a:rPr>
              <a:t>riffsdefiniton: </a:t>
            </a:r>
          </a:p>
          <a:p>
            <a:endParaRPr lang="de-DE" sz="1600" b="1" dirty="0">
              <a:solidFill>
                <a:srgbClr val="002060"/>
              </a:solidFill>
            </a:endParaRPr>
          </a:p>
          <a:p>
            <a:r>
              <a:rPr lang="de-DE" dirty="0">
                <a:solidFill>
                  <a:srgbClr val="002060"/>
                </a:solidFill>
              </a:rPr>
              <a:t>• </a:t>
            </a:r>
            <a:r>
              <a:rPr lang="de-DE" b="1" dirty="0">
                <a:solidFill>
                  <a:srgbClr val="002060"/>
                </a:solidFill>
              </a:rPr>
              <a:t>Epoche: </a:t>
            </a:r>
            <a:r>
              <a:rPr lang="de-DE" dirty="0">
                <a:solidFill>
                  <a:srgbClr val="002060"/>
                </a:solidFill>
              </a:rPr>
              <a:t>1x Trainingsdaten durchlaufen</a:t>
            </a:r>
          </a:p>
          <a:p>
            <a:endParaRPr lang="de-DE" dirty="0">
              <a:solidFill>
                <a:srgbClr val="002060"/>
              </a:solidFill>
            </a:endParaRPr>
          </a:p>
          <a:p>
            <a:r>
              <a:rPr lang="de-DE" dirty="0">
                <a:solidFill>
                  <a:srgbClr val="002060"/>
                </a:solidFill>
              </a:rPr>
              <a:t>• </a:t>
            </a:r>
            <a:r>
              <a:rPr lang="de-DE" b="1" dirty="0">
                <a:solidFill>
                  <a:srgbClr val="002060"/>
                </a:solidFill>
              </a:rPr>
              <a:t>Batch: </a:t>
            </a:r>
            <a:r>
              <a:rPr lang="de-DE" dirty="0">
                <a:solidFill>
                  <a:srgbClr val="002060"/>
                </a:solidFill>
              </a:rPr>
              <a:t>Wir berechnen einmal die Kosten und   aktualisieren  </a:t>
            </a:r>
          </a:p>
          <a:p>
            <a:r>
              <a:rPr lang="de-DE" dirty="0">
                <a:solidFill>
                  <a:srgbClr val="002060"/>
                </a:solidFill>
              </a:rPr>
              <a:t>              danach die   Gewichte </a:t>
            </a:r>
          </a:p>
          <a:p>
            <a:endParaRPr lang="de-DE" dirty="0">
              <a:solidFill>
                <a:srgbClr val="002060"/>
              </a:solidFill>
            </a:endParaRPr>
          </a:p>
          <a:p>
            <a:r>
              <a:rPr lang="de-DE" dirty="0">
                <a:solidFill>
                  <a:srgbClr val="002060"/>
                </a:solidFill>
              </a:rPr>
              <a:t>• </a:t>
            </a:r>
            <a:r>
              <a:rPr lang="de-DE" b="1" dirty="0">
                <a:solidFill>
                  <a:srgbClr val="002060"/>
                </a:solidFill>
              </a:rPr>
              <a:t>Lernrate: </a:t>
            </a:r>
            <a:r>
              <a:rPr lang="de-DE" dirty="0">
                <a:solidFill>
                  <a:srgbClr val="002060"/>
                </a:solidFill>
              </a:rPr>
              <a:t>Wie groß sind unsere Schritte?</a:t>
            </a:r>
          </a:p>
          <a:p>
            <a:endParaRPr lang="de-DE" sz="1800" b="1" i="0" u="none" strike="noStrike" baseline="0" dirty="0">
              <a:solidFill>
                <a:srgbClr val="000000"/>
              </a:solidFill>
              <a:latin typeface="Arial" panose="020B0604020202020204" pitchFamily="34" charset="0"/>
            </a:endParaRPr>
          </a:p>
          <a:p>
            <a:r>
              <a:rPr lang="de-DE" sz="1800" b="1" i="0" u="none" strike="noStrike" baseline="0" dirty="0">
                <a:solidFill>
                  <a:srgbClr val="000000"/>
                </a:solidFill>
                <a:latin typeface="Arial" panose="020B0604020202020204" pitchFamily="34" charset="0"/>
              </a:rPr>
              <a:t>Klassifizierungsparameter</a:t>
            </a:r>
            <a:endParaRPr lang="de-DE" sz="1800" dirty="0">
              <a:solidFill>
                <a:srgbClr val="002060"/>
              </a:solidFill>
            </a:endParaRPr>
          </a:p>
          <a:p>
            <a:endParaRPr lang="de-DE" sz="1600" b="1" dirty="0">
              <a:solidFill>
                <a:srgbClr val="002060"/>
              </a:solidFill>
            </a:endParaRPr>
          </a:p>
          <a:p>
            <a:pPr marL="342900" indent="-342900">
              <a:buFont typeface="Wingdings" panose="05000000000000000000" pitchFamily="2" charset="2"/>
              <a:buChar char="§"/>
            </a:pPr>
            <a:r>
              <a:rPr lang="de-DE" sz="1600" b="1" dirty="0">
                <a:solidFill>
                  <a:schemeClr val="accent2">
                    <a:lumMod val="90000"/>
                    <a:lumOff val="10000"/>
                  </a:schemeClr>
                </a:solidFill>
              </a:rPr>
              <a:t>Accuracy</a:t>
            </a:r>
          </a:p>
          <a:p>
            <a:pPr marL="342900" indent="-342900">
              <a:buFont typeface="Wingdings" panose="05000000000000000000" pitchFamily="2" charset="2"/>
              <a:buChar char="§"/>
            </a:pPr>
            <a:r>
              <a:rPr lang="de-DE" sz="1600" b="1" dirty="0">
                <a:solidFill>
                  <a:schemeClr val="accent2">
                    <a:lumMod val="90000"/>
                    <a:lumOff val="10000"/>
                  </a:schemeClr>
                </a:solidFill>
              </a:rPr>
              <a:t>Recall</a:t>
            </a:r>
          </a:p>
          <a:p>
            <a:pPr marL="342900" indent="-342900">
              <a:buFont typeface="Wingdings" panose="05000000000000000000" pitchFamily="2" charset="2"/>
              <a:buChar char="§"/>
            </a:pPr>
            <a:r>
              <a:rPr lang="de-DE" sz="1600" b="1" dirty="0">
                <a:solidFill>
                  <a:schemeClr val="accent2">
                    <a:lumMod val="90000"/>
                    <a:lumOff val="10000"/>
                  </a:schemeClr>
                </a:solidFill>
              </a:rPr>
              <a:t>Precision</a:t>
            </a:r>
          </a:p>
          <a:p>
            <a:pPr marL="342900" indent="-342900">
              <a:buFont typeface="Wingdings" panose="05000000000000000000" pitchFamily="2" charset="2"/>
              <a:buChar char="§"/>
            </a:pPr>
            <a:r>
              <a:rPr lang="de-DE" sz="1600" b="1" dirty="0">
                <a:solidFill>
                  <a:schemeClr val="accent2">
                    <a:lumMod val="90000"/>
                    <a:lumOff val="10000"/>
                  </a:schemeClr>
                </a:solidFill>
              </a:rPr>
              <a:t>F1-Score</a:t>
            </a:r>
          </a:p>
        </p:txBody>
      </p:sp>
      <p:grpSp>
        <p:nvGrpSpPr>
          <p:cNvPr id="75" name="Gruppieren 74">
            <a:extLst>
              <a:ext uri="{FF2B5EF4-FFF2-40B4-BE49-F238E27FC236}">
                <a16:creationId xmlns:a16="http://schemas.microsoft.com/office/drawing/2014/main" id="{1490AC84-2D21-4126-B0CD-E6EFC5ADE07B}"/>
              </a:ext>
            </a:extLst>
          </p:cNvPr>
          <p:cNvGrpSpPr/>
          <p:nvPr/>
        </p:nvGrpSpPr>
        <p:grpSpPr>
          <a:xfrm>
            <a:off x="5176281" y="2655757"/>
            <a:ext cx="778272" cy="407039"/>
            <a:chOff x="714103" y="1619794"/>
            <a:chExt cx="1994262" cy="849086"/>
          </a:xfrm>
        </p:grpSpPr>
        <p:sp>
          <p:nvSpPr>
            <p:cNvPr id="100" name="Flussdiagramm: Verbinder 99">
              <a:extLst>
                <a:ext uri="{FF2B5EF4-FFF2-40B4-BE49-F238E27FC236}">
                  <a16:creationId xmlns:a16="http://schemas.microsoft.com/office/drawing/2014/main" id="{1A4F1D79-0594-484E-B231-221DD96F0941}"/>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Flussdiagramm: Verbinder 100">
              <a:extLst>
                <a:ext uri="{FF2B5EF4-FFF2-40B4-BE49-F238E27FC236}">
                  <a16:creationId xmlns:a16="http://schemas.microsoft.com/office/drawing/2014/main" id="{9C9BF7F9-A75D-4085-89DC-B546E79B2AB3}"/>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2" name="Gerade Verbindung mit Pfeil 101">
              <a:extLst>
                <a:ext uri="{FF2B5EF4-FFF2-40B4-BE49-F238E27FC236}">
                  <a16:creationId xmlns:a16="http://schemas.microsoft.com/office/drawing/2014/main" id="{D9D6C183-85C3-4B40-804F-729F2B19307A}"/>
                </a:ext>
              </a:extLst>
            </p:cNvPr>
            <p:cNvCxnSpPr>
              <a:cxnSpLocks/>
              <a:stCxn id="100"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Gerade Verbindung mit Pfeil 102">
              <a:extLst>
                <a:ext uri="{FF2B5EF4-FFF2-40B4-BE49-F238E27FC236}">
                  <a16:creationId xmlns:a16="http://schemas.microsoft.com/office/drawing/2014/main" id="{25EA3A63-91AC-425E-9449-44758F09E444}"/>
                </a:ext>
              </a:extLst>
            </p:cNvPr>
            <p:cNvCxnSpPr>
              <a:cxnSpLocks/>
              <a:stCxn id="101"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Ellipse 103">
              <a:extLst>
                <a:ext uri="{FF2B5EF4-FFF2-40B4-BE49-F238E27FC236}">
                  <a16:creationId xmlns:a16="http://schemas.microsoft.com/office/drawing/2014/main" id="{BED55629-0E3D-4047-BE49-9E7158292F6C}"/>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5" name="Gerade Verbindung mit Pfeil 104">
              <a:extLst>
                <a:ext uri="{FF2B5EF4-FFF2-40B4-BE49-F238E27FC236}">
                  <a16:creationId xmlns:a16="http://schemas.microsoft.com/office/drawing/2014/main" id="{85A99977-BA81-4664-9FA9-B1BB009B4AB7}"/>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Flussdiagramm: Verbinder 105">
              <a:extLst>
                <a:ext uri="{FF2B5EF4-FFF2-40B4-BE49-F238E27FC236}">
                  <a16:creationId xmlns:a16="http://schemas.microsoft.com/office/drawing/2014/main" id="{5ADE19FB-98D8-479E-B27E-08AA283D8D9E}"/>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6" name="Gruppieren 75">
            <a:extLst>
              <a:ext uri="{FF2B5EF4-FFF2-40B4-BE49-F238E27FC236}">
                <a16:creationId xmlns:a16="http://schemas.microsoft.com/office/drawing/2014/main" id="{0CA32B1C-4B4E-482B-9F75-C84FC02725DD}"/>
              </a:ext>
            </a:extLst>
          </p:cNvPr>
          <p:cNvGrpSpPr/>
          <p:nvPr/>
        </p:nvGrpSpPr>
        <p:grpSpPr>
          <a:xfrm>
            <a:off x="5146109" y="1641503"/>
            <a:ext cx="778272" cy="407039"/>
            <a:chOff x="714103" y="1619794"/>
            <a:chExt cx="1994262" cy="849086"/>
          </a:xfrm>
        </p:grpSpPr>
        <p:sp>
          <p:nvSpPr>
            <p:cNvPr id="93" name="Flussdiagramm: Verbinder 92">
              <a:extLst>
                <a:ext uri="{FF2B5EF4-FFF2-40B4-BE49-F238E27FC236}">
                  <a16:creationId xmlns:a16="http://schemas.microsoft.com/office/drawing/2014/main" id="{605AE781-5651-4535-BFE3-7DCE441DF0D7}"/>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Flussdiagramm: Verbinder 93">
              <a:extLst>
                <a:ext uri="{FF2B5EF4-FFF2-40B4-BE49-F238E27FC236}">
                  <a16:creationId xmlns:a16="http://schemas.microsoft.com/office/drawing/2014/main" id="{56D62DEE-09C3-4919-82BE-83EBBD009707}"/>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5" name="Gerade Verbindung mit Pfeil 94">
              <a:extLst>
                <a:ext uri="{FF2B5EF4-FFF2-40B4-BE49-F238E27FC236}">
                  <a16:creationId xmlns:a16="http://schemas.microsoft.com/office/drawing/2014/main" id="{EE170FCE-32A6-48B8-B9D3-89E379F72E1E}"/>
                </a:ext>
              </a:extLst>
            </p:cNvPr>
            <p:cNvCxnSpPr>
              <a:cxnSpLocks/>
              <a:stCxn id="93"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1216A4EB-1753-460C-8087-6E61C82282B9}"/>
                </a:ext>
              </a:extLst>
            </p:cNvPr>
            <p:cNvCxnSpPr>
              <a:cxnSpLocks/>
              <a:stCxn id="94"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Ellipse 96">
              <a:extLst>
                <a:ext uri="{FF2B5EF4-FFF2-40B4-BE49-F238E27FC236}">
                  <a16:creationId xmlns:a16="http://schemas.microsoft.com/office/drawing/2014/main" id="{0500C97B-D742-4B29-BB53-F90E649A7F30}"/>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8" name="Gerade Verbindung mit Pfeil 97">
              <a:extLst>
                <a:ext uri="{FF2B5EF4-FFF2-40B4-BE49-F238E27FC236}">
                  <a16:creationId xmlns:a16="http://schemas.microsoft.com/office/drawing/2014/main" id="{47DD0E44-B6CE-43F1-8566-A4F2845B7C96}"/>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Flussdiagramm: Verbinder 98">
              <a:extLst>
                <a:ext uri="{FF2B5EF4-FFF2-40B4-BE49-F238E27FC236}">
                  <a16:creationId xmlns:a16="http://schemas.microsoft.com/office/drawing/2014/main" id="{C1DD10DD-2EB9-40F7-BF9A-449FFA495771}"/>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7" name="Gruppieren 76">
            <a:extLst>
              <a:ext uri="{FF2B5EF4-FFF2-40B4-BE49-F238E27FC236}">
                <a16:creationId xmlns:a16="http://schemas.microsoft.com/office/drawing/2014/main" id="{E0FF007F-A77B-4F69-9B1A-F554346D79E3}"/>
              </a:ext>
            </a:extLst>
          </p:cNvPr>
          <p:cNvGrpSpPr/>
          <p:nvPr/>
        </p:nvGrpSpPr>
        <p:grpSpPr>
          <a:xfrm>
            <a:off x="5169541" y="2174441"/>
            <a:ext cx="778272" cy="407039"/>
            <a:chOff x="714103" y="1619794"/>
            <a:chExt cx="1994262" cy="849086"/>
          </a:xfrm>
        </p:grpSpPr>
        <p:sp>
          <p:nvSpPr>
            <p:cNvPr id="86" name="Flussdiagramm: Verbinder 85">
              <a:extLst>
                <a:ext uri="{FF2B5EF4-FFF2-40B4-BE49-F238E27FC236}">
                  <a16:creationId xmlns:a16="http://schemas.microsoft.com/office/drawing/2014/main" id="{4819C798-A639-475E-A23C-CB6CC70D8C3C}"/>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Flussdiagramm: Verbinder 86">
              <a:extLst>
                <a:ext uri="{FF2B5EF4-FFF2-40B4-BE49-F238E27FC236}">
                  <a16:creationId xmlns:a16="http://schemas.microsoft.com/office/drawing/2014/main" id="{870A9009-5081-468A-B775-1788BF7D48C0}"/>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8" name="Gerade Verbindung mit Pfeil 87">
              <a:extLst>
                <a:ext uri="{FF2B5EF4-FFF2-40B4-BE49-F238E27FC236}">
                  <a16:creationId xmlns:a16="http://schemas.microsoft.com/office/drawing/2014/main" id="{A6907F35-D307-4C7C-BEF2-79797E85D098}"/>
                </a:ext>
              </a:extLst>
            </p:cNvPr>
            <p:cNvCxnSpPr>
              <a:cxnSpLocks/>
              <a:stCxn id="86"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68AD80C0-F449-47D7-BD26-7CEB1A1DB32D}"/>
                </a:ext>
              </a:extLst>
            </p:cNvPr>
            <p:cNvCxnSpPr>
              <a:cxnSpLocks/>
              <a:stCxn id="87"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B58EEDB0-850C-466A-BF2F-D88F04DE5193}"/>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1" name="Gerade Verbindung mit Pfeil 90">
              <a:extLst>
                <a:ext uri="{FF2B5EF4-FFF2-40B4-BE49-F238E27FC236}">
                  <a16:creationId xmlns:a16="http://schemas.microsoft.com/office/drawing/2014/main" id="{4CCBC015-A361-411B-8511-9863EE8AA561}"/>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Flussdiagramm: Verbinder 91">
              <a:extLst>
                <a:ext uri="{FF2B5EF4-FFF2-40B4-BE49-F238E27FC236}">
                  <a16:creationId xmlns:a16="http://schemas.microsoft.com/office/drawing/2014/main" id="{E6A37DF0-0E0A-432E-854F-0A92F81CFB91}"/>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8" name="Gruppieren 77">
            <a:extLst>
              <a:ext uri="{FF2B5EF4-FFF2-40B4-BE49-F238E27FC236}">
                <a16:creationId xmlns:a16="http://schemas.microsoft.com/office/drawing/2014/main" id="{4F36FB12-FA11-46CC-B267-EA6643F57C92}"/>
              </a:ext>
            </a:extLst>
          </p:cNvPr>
          <p:cNvGrpSpPr/>
          <p:nvPr/>
        </p:nvGrpSpPr>
        <p:grpSpPr>
          <a:xfrm>
            <a:off x="5135026" y="1138858"/>
            <a:ext cx="778272" cy="407039"/>
            <a:chOff x="714103" y="1619794"/>
            <a:chExt cx="1994262" cy="849086"/>
          </a:xfrm>
        </p:grpSpPr>
        <p:sp>
          <p:nvSpPr>
            <p:cNvPr id="79" name="Flussdiagramm: Verbinder 78">
              <a:extLst>
                <a:ext uri="{FF2B5EF4-FFF2-40B4-BE49-F238E27FC236}">
                  <a16:creationId xmlns:a16="http://schemas.microsoft.com/office/drawing/2014/main" id="{148AFC0E-5292-4C20-8CF7-57BAF332A200}"/>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Flussdiagramm: Verbinder 79">
              <a:extLst>
                <a:ext uri="{FF2B5EF4-FFF2-40B4-BE49-F238E27FC236}">
                  <a16:creationId xmlns:a16="http://schemas.microsoft.com/office/drawing/2014/main" id="{DBB0FC05-533A-4658-994A-CF38571D4037}"/>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1" name="Gerade Verbindung mit Pfeil 80">
              <a:extLst>
                <a:ext uri="{FF2B5EF4-FFF2-40B4-BE49-F238E27FC236}">
                  <a16:creationId xmlns:a16="http://schemas.microsoft.com/office/drawing/2014/main" id="{1C2088CF-5554-4B96-9138-85C86C94D30A}"/>
                </a:ext>
              </a:extLst>
            </p:cNvPr>
            <p:cNvCxnSpPr>
              <a:cxnSpLocks/>
              <a:stCxn id="79"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023DC02A-911A-4D60-A60E-DE65A19F8D23}"/>
                </a:ext>
              </a:extLst>
            </p:cNvPr>
            <p:cNvCxnSpPr>
              <a:cxnSpLocks/>
              <a:stCxn id="80"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Ellipse 82">
              <a:extLst>
                <a:ext uri="{FF2B5EF4-FFF2-40B4-BE49-F238E27FC236}">
                  <a16:creationId xmlns:a16="http://schemas.microsoft.com/office/drawing/2014/main" id="{1676B952-4908-44D2-91ED-5D9F771965B7}"/>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4" name="Gerade Verbindung mit Pfeil 83">
              <a:extLst>
                <a:ext uri="{FF2B5EF4-FFF2-40B4-BE49-F238E27FC236}">
                  <a16:creationId xmlns:a16="http://schemas.microsoft.com/office/drawing/2014/main" id="{66072891-3F98-4AAF-B441-C6259E517747}"/>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Flussdiagramm: Verbinder 84">
              <a:extLst>
                <a:ext uri="{FF2B5EF4-FFF2-40B4-BE49-F238E27FC236}">
                  <a16:creationId xmlns:a16="http://schemas.microsoft.com/office/drawing/2014/main" id="{4E2D9FA8-0520-46AD-9D88-F1C97FCCFD9D}"/>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9" name="Gruppieren 8">
            <a:extLst>
              <a:ext uri="{FF2B5EF4-FFF2-40B4-BE49-F238E27FC236}">
                <a16:creationId xmlns:a16="http://schemas.microsoft.com/office/drawing/2014/main" id="{FB1FD3A0-61EB-4A79-8115-7B6DE651C607}"/>
              </a:ext>
            </a:extLst>
          </p:cNvPr>
          <p:cNvGrpSpPr/>
          <p:nvPr/>
        </p:nvGrpSpPr>
        <p:grpSpPr>
          <a:xfrm>
            <a:off x="6298030" y="1138858"/>
            <a:ext cx="777707" cy="1908906"/>
            <a:chOff x="2963433" y="1156721"/>
            <a:chExt cx="1635174" cy="3352845"/>
          </a:xfrm>
        </p:grpSpPr>
        <p:grpSp>
          <p:nvGrpSpPr>
            <p:cNvPr id="43" name="Gruppieren 42">
              <a:extLst>
                <a:ext uri="{FF2B5EF4-FFF2-40B4-BE49-F238E27FC236}">
                  <a16:creationId xmlns:a16="http://schemas.microsoft.com/office/drawing/2014/main" id="{9D88A34E-09BD-45FB-8406-FB8C9F136459}"/>
                </a:ext>
              </a:extLst>
            </p:cNvPr>
            <p:cNvGrpSpPr/>
            <p:nvPr/>
          </p:nvGrpSpPr>
          <p:grpSpPr>
            <a:xfrm>
              <a:off x="3009793" y="2002456"/>
              <a:ext cx="1541417" cy="696686"/>
              <a:chOff x="714103" y="1619794"/>
              <a:chExt cx="1994262" cy="849086"/>
            </a:xfrm>
          </p:grpSpPr>
          <p:sp>
            <p:nvSpPr>
              <p:cNvPr id="68" name="Flussdiagramm: Verbinder 67">
                <a:extLst>
                  <a:ext uri="{FF2B5EF4-FFF2-40B4-BE49-F238E27FC236}">
                    <a16:creationId xmlns:a16="http://schemas.microsoft.com/office/drawing/2014/main" id="{0FF2CA13-2C8A-43BC-A5AE-E66E0FE3D3D2}"/>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Flussdiagramm: Verbinder 68">
                <a:extLst>
                  <a:ext uri="{FF2B5EF4-FFF2-40B4-BE49-F238E27FC236}">
                    <a16:creationId xmlns:a16="http://schemas.microsoft.com/office/drawing/2014/main" id="{A49B2C64-DF5B-495F-8D9F-B592FC1BA564}"/>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0" name="Gerade Verbindung mit Pfeil 69">
                <a:extLst>
                  <a:ext uri="{FF2B5EF4-FFF2-40B4-BE49-F238E27FC236}">
                    <a16:creationId xmlns:a16="http://schemas.microsoft.com/office/drawing/2014/main" id="{0D9F00F7-3093-4573-8C03-2F5097A8B6AA}"/>
                  </a:ext>
                </a:extLst>
              </p:cNvPr>
              <p:cNvCxnSpPr>
                <a:cxnSpLocks/>
                <a:stCxn id="68"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FCAAC993-7AA5-42C9-BA67-FB88A03047A3}"/>
                  </a:ext>
                </a:extLst>
              </p:cNvPr>
              <p:cNvCxnSpPr>
                <a:cxnSpLocks/>
                <a:stCxn id="69"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Ellipse 71">
                <a:extLst>
                  <a:ext uri="{FF2B5EF4-FFF2-40B4-BE49-F238E27FC236}">
                    <a16:creationId xmlns:a16="http://schemas.microsoft.com/office/drawing/2014/main" id="{D6EFE27A-0C44-4F91-9E23-36475D8E70EC}"/>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3" name="Gerade Verbindung mit Pfeil 72">
                <a:extLst>
                  <a:ext uri="{FF2B5EF4-FFF2-40B4-BE49-F238E27FC236}">
                    <a16:creationId xmlns:a16="http://schemas.microsoft.com/office/drawing/2014/main" id="{857D92DA-6678-4547-A1D2-83D3A27A9095}"/>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Flussdiagramm: Verbinder 73">
                <a:extLst>
                  <a:ext uri="{FF2B5EF4-FFF2-40B4-BE49-F238E27FC236}">
                    <a16:creationId xmlns:a16="http://schemas.microsoft.com/office/drawing/2014/main" id="{ACD939CE-C354-4850-A1FA-EA3C02405429}"/>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4" name="Gruppieren 43">
              <a:extLst>
                <a:ext uri="{FF2B5EF4-FFF2-40B4-BE49-F238E27FC236}">
                  <a16:creationId xmlns:a16="http://schemas.microsoft.com/office/drawing/2014/main" id="{0699A5C5-FB38-4DEE-B2B6-86DDA2A6AE3E}"/>
                </a:ext>
              </a:extLst>
            </p:cNvPr>
            <p:cNvGrpSpPr/>
            <p:nvPr/>
          </p:nvGrpSpPr>
          <p:grpSpPr>
            <a:xfrm>
              <a:off x="3057190" y="3812880"/>
              <a:ext cx="1541417" cy="696686"/>
              <a:chOff x="714103" y="1619794"/>
              <a:chExt cx="1994262" cy="849086"/>
            </a:xfrm>
          </p:grpSpPr>
          <p:sp>
            <p:nvSpPr>
              <p:cNvPr id="61" name="Flussdiagramm: Verbinder 60">
                <a:extLst>
                  <a:ext uri="{FF2B5EF4-FFF2-40B4-BE49-F238E27FC236}">
                    <a16:creationId xmlns:a16="http://schemas.microsoft.com/office/drawing/2014/main" id="{D6BA0706-C1D8-4329-8FA3-BB0A5C213D1A}"/>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Flussdiagramm: Verbinder 61">
                <a:extLst>
                  <a:ext uri="{FF2B5EF4-FFF2-40B4-BE49-F238E27FC236}">
                    <a16:creationId xmlns:a16="http://schemas.microsoft.com/office/drawing/2014/main" id="{50B483E3-E4D4-4DE9-AD89-F144F8B63091}"/>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3" name="Gerade Verbindung mit Pfeil 62">
                <a:extLst>
                  <a:ext uri="{FF2B5EF4-FFF2-40B4-BE49-F238E27FC236}">
                    <a16:creationId xmlns:a16="http://schemas.microsoft.com/office/drawing/2014/main" id="{BA2ECBE0-125F-4770-94E1-3BEA7C5999C9}"/>
                  </a:ext>
                </a:extLst>
              </p:cNvPr>
              <p:cNvCxnSpPr>
                <a:cxnSpLocks/>
                <a:stCxn id="61"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D5E68B00-3015-4600-99EF-3D99627904AB}"/>
                  </a:ext>
                </a:extLst>
              </p:cNvPr>
              <p:cNvCxnSpPr>
                <a:cxnSpLocks/>
                <a:stCxn id="62"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Ellipse 64">
                <a:extLst>
                  <a:ext uri="{FF2B5EF4-FFF2-40B4-BE49-F238E27FC236}">
                    <a16:creationId xmlns:a16="http://schemas.microsoft.com/office/drawing/2014/main" id="{447A400A-F3E9-4C0B-8FC4-2ECAECF46FC4}"/>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6" name="Gerade Verbindung mit Pfeil 65">
                <a:extLst>
                  <a:ext uri="{FF2B5EF4-FFF2-40B4-BE49-F238E27FC236}">
                    <a16:creationId xmlns:a16="http://schemas.microsoft.com/office/drawing/2014/main" id="{70837000-7274-4AD2-8C88-C5E47919934C}"/>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Flussdiagramm: Verbinder 66">
                <a:extLst>
                  <a:ext uri="{FF2B5EF4-FFF2-40B4-BE49-F238E27FC236}">
                    <a16:creationId xmlns:a16="http://schemas.microsoft.com/office/drawing/2014/main" id="{BC283281-2A1E-4B09-A41C-42DD8BDD7D33}"/>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5" name="Gruppieren 44">
              <a:extLst>
                <a:ext uri="{FF2B5EF4-FFF2-40B4-BE49-F238E27FC236}">
                  <a16:creationId xmlns:a16="http://schemas.microsoft.com/office/drawing/2014/main" id="{F3BF8F6A-4704-4068-9F4D-7AC1B65F7F28}"/>
                </a:ext>
              </a:extLst>
            </p:cNvPr>
            <p:cNvGrpSpPr/>
            <p:nvPr/>
          </p:nvGrpSpPr>
          <p:grpSpPr>
            <a:xfrm>
              <a:off x="2963433" y="1156721"/>
              <a:ext cx="1541417" cy="696686"/>
              <a:chOff x="714103" y="1619794"/>
              <a:chExt cx="1994262" cy="849086"/>
            </a:xfrm>
          </p:grpSpPr>
          <p:sp>
            <p:nvSpPr>
              <p:cNvPr id="54" name="Flussdiagramm: Verbinder 53">
                <a:extLst>
                  <a:ext uri="{FF2B5EF4-FFF2-40B4-BE49-F238E27FC236}">
                    <a16:creationId xmlns:a16="http://schemas.microsoft.com/office/drawing/2014/main" id="{DC9F98B7-F762-4CB1-A67B-DB7586092784}"/>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Flussdiagramm: Verbinder 54">
                <a:extLst>
                  <a:ext uri="{FF2B5EF4-FFF2-40B4-BE49-F238E27FC236}">
                    <a16:creationId xmlns:a16="http://schemas.microsoft.com/office/drawing/2014/main" id="{87DC32D3-285B-41C2-8882-9E1EB6817740}"/>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6" name="Gerade Verbindung mit Pfeil 55">
                <a:extLst>
                  <a:ext uri="{FF2B5EF4-FFF2-40B4-BE49-F238E27FC236}">
                    <a16:creationId xmlns:a16="http://schemas.microsoft.com/office/drawing/2014/main" id="{A6967F39-1303-4EDE-8BEC-1641D7C72EFA}"/>
                  </a:ext>
                </a:extLst>
              </p:cNvPr>
              <p:cNvCxnSpPr>
                <a:cxnSpLocks/>
                <a:stCxn id="54"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FE125DDD-D84B-44E1-9E3F-1BEB7938CAE1}"/>
                  </a:ext>
                </a:extLst>
              </p:cNvPr>
              <p:cNvCxnSpPr>
                <a:cxnSpLocks/>
                <a:stCxn id="55"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Ellipse 57">
                <a:extLst>
                  <a:ext uri="{FF2B5EF4-FFF2-40B4-BE49-F238E27FC236}">
                    <a16:creationId xmlns:a16="http://schemas.microsoft.com/office/drawing/2014/main" id="{27512744-E111-4A15-B8E4-73ABC925DF23}"/>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9" name="Gerade Verbindung mit Pfeil 58">
                <a:extLst>
                  <a:ext uri="{FF2B5EF4-FFF2-40B4-BE49-F238E27FC236}">
                    <a16:creationId xmlns:a16="http://schemas.microsoft.com/office/drawing/2014/main" id="{0D8EC117-F35D-4DD9-BCA8-5F84149AD577}"/>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Flussdiagramm: Verbinder 59">
                <a:extLst>
                  <a:ext uri="{FF2B5EF4-FFF2-40B4-BE49-F238E27FC236}">
                    <a16:creationId xmlns:a16="http://schemas.microsoft.com/office/drawing/2014/main" id="{E385FB36-5C1B-46D3-B209-A57441D50AED}"/>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6" name="Gruppieren 45">
              <a:extLst>
                <a:ext uri="{FF2B5EF4-FFF2-40B4-BE49-F238E27FC236}">
                  <a16:creationId xmlns:a16="http://schemas.microsoft.com/office/drawing/2014/main" id="{C3898479-A001-44F9-9D68-15DD124736EF}"/>
                </a:ext>
              </a:extLst>
            </p:cNvPr>
            <p:cNvGrpSpPr/>
            <p:nvPr/>
          </p:nvGrpSpPr>
          <p:grpSpPr>
            <a:xfrm>
              <a:off x="3030583" y="2970191"/>
              <a:ext cx="1541417" cy="696686"/>
              <a:chOff x="714103" y="1619794"/>
              <a:chExt cx="1994262" cy="849086"/>
            </a:xfrm>
          </p:grpSpPr>
          <p:sp>
            <p:nvSpPr>
              <p:cNvPr id="47" name="Flussdiagramm: Verbinder 46">
                <a:extLst>
                  <a:ext uri="{FF2B5EF4-FFF2-40B4-BE49-F238E27FC236}">
                    <a16:creationId xmlns:a16="http://schemas.microsoft.com/office/drawing/2014/main" id="{E7C9C14F-5B24-40B2-B634-D2E6F7C6C004}"/>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Flussdiagramm: Verbinder 47">
                <a:extLst>
                  <a:ext uri="{FF2B5EF4-FFF2-40B4-BE49-F238E27FC236}">
                    <a16:creationId xmlns:a16="http://schemas.microsoft.com/office/drawing/2014/main" id="{FB40E805-946E-4C40-B461-48D0D1C2E1A3}"/>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9" name="Gerade Verbindung mit Pfeil 48">
                <a:extLst>
                  <a:ext uri="{FF2B5EF4-FFF2-40B4-BE49-F238E27FC236}">
                    <a16:creationId xmlns:a16="http://schemas.microsoft.com/office/drawing/2014/main" id="{B00E8215-77C5-435C-BAAD-E971012259D8}"/>
                  </a:ext>
                </a:extLst>
              </p:cNvPr>
              <p:cNvCxnSpPr>
                <a:cxnSpLocks/>
                <a:stCxn id="47"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5EC6877D-50DB-4755-A1EF-3A37FD712E07}"/>
                  </a:ext>
                </a:extLst>
              </p:cNvPr>
              <p:cNvCxnSpPr>
                <a:cxnSpLocks/>
                <a:stCxn id="48"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Ellipse 50">
                <a:extLst>
                  <a:ext uri="{FF2B5EF4-FFF2-40B4-BE49-F238E27FC236}">
                    <a16:creationId xmlns:a16="http://schemas.microsoft.com/office/drawing/2014/main" id="{818DE54F-FA9B-4432-B9B2-690AB5F91F85}"/>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2" name="Gerade Verbindung mit Pfeil 51">
                <a:extLst>
                  <a:ext uri="{FF2B5EF4-FFF2-40B4-BE49-F238E27FC236}">
                    <a16:creationId xmlns:a16="http://schemas.microsoft.com/office/drawing/2014/main" id="{A4A2F9D1-B21F-4F93-9A4D-5FD8E7C4EC00}"/>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Flussdiagramm: Verbinder 52">
                <a:extLst>
                  <a:ext uri="{FF2B5EF4-FFF2-40B4-BE49-F238E27FC236}">
                    <a16:creationId xmlns:a16="http://schemas.microsoft.com/office/drawing/2014/main" id="{C912E0AE-523A-4ABF-87C6-F224EF3D78C9}"/>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nvGrpSpPr>
          <p:cNvPr id="10" name="Gruppieren 9">
            <a:extLst>
              <a:ext uri="{FF2B5EF4-FFF2-40B4-BE49-F238E27FC236}">
                <a16:creationId xmlns:a16="http://schemas.microsoft.com/office/drawing/2014/main" id="{6C3A12C5-9772-420E-9D33-80145714E83F}"/>
              </a:ext>
            </a:extLst>
          </p:cNvPr>
          <p:cNvGrpSpPr/>
          <p:nvPr/>
        </p:nvGrpSpPr>
        <p:grpSpPr>
          <a:xfrm>
            <a:off x="7426264" y="1172033"/>
            <a:ext cx="767013" cy="1875732"/>
            <a:chOff x="5103159" y="1251954"/>
            <a:chExt cx="1588814" cy="3304570"/>
          </a:xfrm>
        </p:grpSpPr>
        <p:grpSp>
          <p:nvGrpSpPr>
            <p:cNvPr id="11" name="Gruppieren 10">
              <a:extLst>
                <a:ext uri="{FF2B5EF4-FFF2-40B4-BE49-F238E27FC236}">
                  <a16:creationId xmlns:a16="http://schemas.microsoft.com/office/drawing/2014/main" id="{0BA7C943-8C31-49ED-A1D5-813869EE3A6C}"/>
                </a:ext>
              </a:extLst>
            </p:cNvPr>
            <p:cNvGrpSpPr/>
            <p:nvPr/>
          </p:nvGrpSpPr>
          <p:grpSpPr>
            <a:xfrm>
              <a:off x="5119847" y="1251954"/>
              <a:ext cx="1541417" cy="696686"/>
              <a:chOff x="714103" y="1619794"/>
              <a:chExt cx="1994262" cy="849086"/>
            </a:xfrm>
          </p:grpSpPr>
          <p:sp>
            <p:nvSpPr>
              <p:cNvPr id="36" name="Flussdiagramm: Verbinder 35">
                <a:extLst>
                  <a:ext uri="{FF2B5EF4-FFF2-40B4-BE49-F238E27FC236}">
                    <a16:creationId xmlns:a16="http://schemas.microsoft.com/office/drawing/2014/main" id="{8A6ECE1F-6A8E-42EF-B3D2-50BE88B4854F}"/>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lussdiagramm: Verbinder 36">
                <a:extLst>
                  <a:ext uri="{FF2B5EF4-FFF2-40B4-BE49-F238E27FC236}">
                    <a16:creationId xmlns:a16="http://schemas.microsoft.com/office/drawing/2014/main" id="{36E57802-58C0-4222-9520-70B7B5901066}"/>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8" name="Gerade Verbindung mit Pfeil 37">
                <a:extLst>
                  <a:ext uri="{FF2B5EF4-FFF2-40B4-BE49-F238E27FC236}">
                    <a16:creationId xmlns:a16="http://schemas.microsoft.com/office/drawing/2014/main" id="{E4F215A7-9C8C-44F4-8BEC-EAAB97EE2EE3}"/>
                  </a:ext>
                </a:extLst>
              </p:cNvPr>
              <p:cNvCxnSpPr>
                <a:cxnSpLocks/>
                <a:stCxn id="36"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91ED9F3D-3D0A-470C-9006-6A6A7163281D}"/>
                  </a:ext>
                </a:extLst>
              </p:cNvPr>
              <p:cNvCxnSpPr>
                <a:cxnSpLocks/>
                <a:stCxn id="37"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Ellipse 39">
                <a:extLst>
                  <a:ext uri="{FF2B5EF4-FFF2-40B4-BE49-F238E27FC236}">
                    <a16:creationId xmlns:a16="http://schemas.microsoft.com/office/drawing/2014/main" id="{80A0049A-8492-4E65-AC09-340FC857CBEA}"/>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1" name="Gerade Verbindung mit Pfeil 40">
                <a:extLst>
                  <a:ext uri="{FF2B5EF4-FFF2-40B4-BE49-F238E27FC236}">
                    <a16:creationId xmlns:a16="http://schemas.microsoft.com/office/drawing/2014/main" id="{1263E5AA-20A7-44F5-87D8-D54FE7FB1ED5}"/>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Flussdiagramm: Verbinder 41">
                <a:extLst>
                  <a:ext uri="{FF2B5EF4-FFF2-40B4-BE49-F238E27FC236}">
                    <a16:creationId xmlns:a16="http://schemas.microsoft.com/office/drawing/2014/main" id="{DC1E471A-F178-4950-B482-5DACEAFFE4DF}"/>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2" name="Gruppieren 11">
              <a:extLst>
                <a:ext uri="{FF2B5EF4-FFF2-40B4-BE49-F238E27FC236}">
                  <a16:creationId xmlns:a16="http://schemas.microsoft.com/office/drawing/2014/main" id="{FE118283-E129-4EB8-BAAE-4F26060B3FA6}"/>
                </a:ext>
              </a:extLst>
            </p:cNvPr>
            <p:cNvGrpSpPr/>
            <p:nvPr/>
          </p:nvGrpSpPr>
          <p:grpSpPr>
            <a:xfrm>
              <a:off x="5150556" y="3859838"/>
              <a:ext cx="1541417" cy="696686"/>
              <a:chOff x="714103" y="1619794"/>
              <a:chExt cx="1994262" cy="849086"/>
            </a:xfrm>
          </p:grpSpPr>
          <p:sp>
            <p:nvSpPr>
              <p:cNvPr id="29" name="Flussdiagramm: Verbinder 28">
                <a:extLst>
                  <a:ext uri="{FF2B5EF4-FFF2-40B4-BE49-F238E27FC236}">
                    <a16:creationId xmlns:a16="http://schemas.microsoft.com/office/drawing/2014/main" id="{6F29952F-2568-4ECD-9776-9321882D7C06}"/>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Flussdiagramm: Verbinder 29">
                <a:extLst>
                  <a:ext uri="{FF2B5EF4-FFF2-40B4-BE49-F238E27FC236}">
                    <a16:creationId xmlns:a16="http://schemas.microsoft.com/office/drawing/2014/main" id="{A4837920-D93B-4487-9124-053FD5B2DD72}"/>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 Verbindung mit Pfeil 30">
                <a:extLst>
                  <a:ext uri="{FF2B5EF4-FFF2-40B4-BE49-F238E27FC236}">
                    <a16:creationId xmlns:a16="http://schemas.microsoft.com/office/drawing/2014/main" id="{66FFF773-4EDA-4642-B05F-90FD9EEF0158}"/>
                  </a:ext>
                </a:extLst>
              </p:cNvPr>
              <p:cNvCxnSpPr>
                <a:cxnSpLocks/>
                <a:stCxn id="29"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E1414258-F7E3-4CCB-BB17-19476DDCF014}"/>
                  </a:ext>
                </a:extLst>
              </p:cNvPr>
              <p:cNvCxnSpPr>
                <a:cxnSpLocks/>
                <a:stCxn id="30"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520A8616-69D0-43E5-A126-C248C0726FDA}"/>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4" name="Gerade Verbindung mit Pfeil 33">
                <a:extLst>
                  <a:ext uri="{FF2B5EF4-FFF2-40B4-BE49-F238E27FC236}">
                    <a16:creationId xmlns:a16="http://schemas.microsoft.com/office/drawing/2014/main" id="{9A92E1CF-004C-4656-ADB4-6B19B462B1EC}"/>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ussdiagramm: Verbinder 34">
                <a:extLst>
                  <a:ext uri="{FF2B5EF4-FFF2-40B4-BE49-F238E27FC236}">
                    <a16:creationId xmlns:a16="http://schemas.microsoft.com/office/drawing/2014/main" id="{8D617833-0C0F-47FB-BB80-5407251B8461}"/>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3" name="Gruppieren 12">
              <a:extLst>
                <a:ext uri="{FF2B5EF4-FFF2-40B4-BE49-F238E27FC236}">
                  <a16:creationId xmlns:a16="http://schemas.microsoft.com/office/drawing/2014/main" id="{5FE3C5D5-3134-409F-B5C1-9704187A280F}"/>
                </a:ext>
              </a:extLst>
            </p:cNvPr>
            <p:cNvGrpSpPr/>
            <p:nvPr/>
          </p:nvGrpSpPr>
          <p:grpSpPr>
            <a:xfrm>
              <a:off x="5103159" y="2141570"/>
              <a:ext cx="1541417" cy="696686"/>
              <a:chOff x="714103" y="1619794"/>
              <a:chExt cx="1994262" cy="849086"/>
            </a:xfrm>
          </p:grpSpPr>
          <p:sp>
            <p:nvSpPr>
              <p:cNvPr id="22" name="Flussdiagramm: Verbinder 21">
                <a:extLst>
                  <a:ext uri="{FF2B5EF4-FFF2-40B4-BE49-F238E27FC236}">
                    <a16:creationId xmlns:a16="http://schemas.microsoft.com/office/drawing/2014/main" id="{E1870B9C-1496-4312-96C6-30CDADE99F31}"/>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Flussdiagramm: Verbinder 22">
                <a:extLst>
                  <a:ext uri="{FF2B5EF4-FFF2-40B4-BE49-F238E27FC236}">
                    <a16:creationId xmlns:a16="http://schemas.microsoft.com/office/drawing/2014/main" id="{F6221E9E-AD0E-40A9-BC90-BE63E9FA436D}"/>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 name="Gerade Verbindung mit Pfeil 23">
                <a:extLst>
                  <a:ext uri="{FF2B5EF4-FFF2-40B4-BE49-F238E27FC236}">
                    <a16:creationId xmlns:a16="http://schemas.microsoft.com/office/drawing/2014/main" id="{C2DA72FD-D3C6-4CC4-B58A-C1E0EFA7074A}"/>
                  </a:ext>
                </a:extLst>
              </p:cNvPr>
              <p:cNvCxnSpPr>
                <a:cxnSpLocks/>
                <a:stCxn id="22"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C40634CC-255E-4D4E-B011-85C9AF0AAB4A}"/>
                  </a:ext>
                </a:extLst>
              </p:cNvPr>
              <p:cNvCxnSpPr>
                <a:cxnSpLocks/>
                <a:stCxn id="23"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D13325A3-DBDF-42B9-AC68-7C0CCC746543}"/>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7" name="Gerade Verbindung mit Pfeil 26">
                <a:extLst>
                  <a:ext uri="{FF2B5EF4-FFF2-40B4-BE49-F238E27FC236}">
                    <a16:creationId xmlns:a16="http://schemas.microsoft.com/office/drawing/2014/main" id="{E848C382-D03C-4310-97DF-C8D1F3CBC388}"/>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lussdiagramm: Verbinder 27">
                <a:extLst>
                  <a:ext uri="{FF2B5EF4-FFF2-40B4-BE49-F238E27FC236}">
                    <a16:creationId xmlns:a16="http://schemas.microsoft.com/office/drawing/2014/main" id="{F0229040-B41D-48A5-B8A7-C21F9C85990E}"/>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4" name="Gruppieren 13">
              <a:extLst>
                <a:ext uri="{FF2B5EF4-FFF2-40B4-BE49-F238E27FC236}">
                  <a16:creationId xmlns:a16="http://schemas.microsoft.com/office/drawing/2014/main" id="{8483C606-FB5A-4BA1-9906-589D239B4AF9}"/>
                </a:ext>
              </a:extLst>
            </p:cNvPr>
            <p:cNvGrpSpPr/>
            <p:nvPr/>
          </p:nvGrpSpPr>
          <p:grpSpPr>
            <a:xfrm>
              <a:off x="5150556" y="2963302"/>
              <a:ext cx="1541417" cy="696686"/>
              <a:chOff x="714103" y="1619794"/>
              <a:chExt cx="1994262" cy="849086"/>
            </a:xfrm>
          </p:grpSpPr>
          <p:sp>
            <p:nvSpPr>
              <p:cNvPr id="15" name="Flussdiagramm: Verbinder 14">
                <a:extLst>
                  <a:ext uri="{FF2B5EF4-FFF2-40B4-BE49-F238E27FC236}">
                    <a16:creationId xmlns:a16="http://schemas.microsoft.com/office/drawing/2014/main" id="{526F2699-9C55-48DE-BC2A-A7895716F37F}"/>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lussdiagramm: Verbinder 15">
                <a:extLst>
                  <a:ext uri="{FF2B5EF4-FFF2-40B4-BE49-F238E27FC236}">
                    <a16:creationId xmlns:a16="http://schemas.microsoft.com/office/drawing/2014/main" id="{8AEB77A8-5693-4270-8BD0-FEC535B9169B}"/>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 Verbindung mit Pfeil 16">
                <a:extLst>
                  <a:ext uri="{FF2B5EF4-FFF2-40B4-BE49-F238E27FC236}">
                    <a16:creationId xmlns:a16="http://schemas.microsoft.com/office/drawing/2014/main" id="{2AC132A5-4596-44B4-B23E-BEF249B93B03}"/>
                  </a:ext>
                </a:extLst>
              </p:cNvPr>
              <p:cNvCxnSpPr>
                <a:cxnSpLocks/>
                <a:stCxn id="15"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3246AFB-14A0-4AF1-A9ED-7B47266DEB5E}"/>
                  </a:ext>
                </a:extLst>
              </p:cNvPr>
              <p:cNvCxnSpPr>
                <a:cxnSpLocks/>
                <a:stCxn id="16"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Ellipse 18">
                <a:extLst>
                  <a:ext uri="{FF2B5EF4-FFF2-40B4-BE49-F238E27FC236}">
                    <a16:creationId xmlns:a16="http://schemas.microsoft.com/office/drawing/2014/main" id="{697165A4-E367-4503-8131-4FC29A2A51EA}"/>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mit Pfeil 19">
                <a:extLst>
                  <a:ext uri="{FF2B5EF4-FFF2-40B4-BE49-F238E27FC236}">
                    <a16:creationId xmlns:a16="http://schemas.microsoft.com/office/drawing/2014/main" id="{5B862933-85E5-43CC-88ED-B8271CB0DE38}"/>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lussdiagramm: Verbinder 20">
                <a:extLst>
                  <a:ext uri="{FF2B5EF4-FFF2-40B4-BE49-F238E27FC236}">
                    <a16:creationId xmlns:a16="http://schemas.microsoft.com/office/drawing/2014/main" id="{ADB4B5A2-8FF9-4A89-AA0B-612EF80D0674}"/>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mc:AlternateContent xmlns:mc="http://schemas.openxmlformats.org/markup-compatibility/2006" xmlns:a14="http://schemas.microsoft.com/office/drawing/2010/main">
        <mc:Choice Requires="a14">
          <p:sp>
            <p:nvSpPr>
              <p:cNvPr id="107" name="Textfeld 106">
                <a:extLst>
                  <a:ext uri="{FF2B5EF4-FFF2-40B4-BE49-F238E27FC236}">
                    <a16:creationId xmlns:a16="http://schemas.microsoft.com/office/drawing/2014/main" id="{38286DDD-F32B-4E6D-98D8-2DF232C2BC15}"/>
                  </a:ext>
                </a:extLst>
              </p:cNvPr>
              <p:cNvSpPr txBox="1"/>
              <p:nvPr/>
            </p:nvSpPr>
            <p:spPr>
              <a:xfrm>
                <a:off x="4851278" y="3211497"/>
                <a:ext cx="1357021" cy="4278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e-DE" sz="900" b="1" i="1" dirty="0" smtClean="0">
                              <a:solidFill>
                                <a:srgbClr val="836967"/>
                              </a:solidFill>
                              <a:latin typeface="Cambria Math" panose="02040503050406030204" pitchFamily="18" charset="0"/>
                            </a:rPr>
                          </m:ctrlPr>
                        </m:sSupPr>
                        <m:e>
                          <m:r>
                            <a:rPr lang="de-DE" sz="900" b="1" i="1" dirty="0" smtClean="0">
                              <a:latin typeface="Cambria Math" panose="02040503050406030204" pitchFamily="18" charset="0"/>
                            </a:rPr>
                            <m:t>𝒄</m:t>
                          </m:r>
                        </m:e>
                        <m:sup>
                          <m:r>
                            <a:rPr lang="de-DE" sz="900" b="1" i="1" dirty="0" smtClean="0">
                              <a:latin typeface="Cambria Math" panose="02040503050406030204" pitchFamily="18" charset="0"/>
                            </a:rPr>
                            <m:t>𝒂𝒑𝒑𝒓𝒐𝒙</m:t>
                          </m:r>
                        </m:sup>
                      </m:sSup>
                      <m:r>
                        <a:rPr lang="de-DE" sz="900" b="1" i="1" dirty="0" smtClean="0">
                          <a:latin typeface="Cambria Math" panose="02040503050406030204" pitchFamily="18" charset="0"/>
                        </a:rPr>
                        <m:t>=</m:t>
                      </m:r>
                      <m:nary>
                        <m:naryPr>
                          <m:chr m:val="∑"/>
                          <m:grow m:val="on"/>
                          <m:subHide m:val="on"/>
                          <m:supHide m:val="on"/>
                          <m:ctrlPr>
                            <a:rPr lang="de-DE" sz="900" b="1" i="1" dirty="0" smtClean="0">
                              <a:latin typeface="Cambria Math" panose="02040503050406030204" pitchFamily="18" charset="0"/>
                            </a:rPr>
                          </m:ctrlPr>
                        </m:naryPr>
                        <m:sub/>
                        <m:sup/>
                        <m:e>
                          <m:sSup>
                            <m:sSupPr>
                              <m:ctrlPr>
                                <a:rPr lang="de-DE" sz="900" b="1" i="1" dirty="0" smtClean="0">
                                  <a:solidFill>
                                    <a:srgbClr val="836967"/>
                                  </a:solidFill>
                                  <a:latin typeface="Cambria Math" panose="02040503050406030204" pitchFamily="18" charset="0"/>
                                </a:rPr>
                              </m:ctrlPr>
                            </m:sSupPr>
                            <m:e>
                              <m:d>
                                <m:dPr>
                                  <m:ctrlPr>
                                    <a:rPr lang="de-DE" sz="900" b="1" i="1" dirty="0" smtClean="0">
                                      <a:solidFill>
                                        <a:srgbClr val="836967"/>
                                      </a:solidFill>
                                      <a:latin typeface="Cambria Math" panose="02040503050406030204" pitchFamily="18" charset="0"/>
                                    </a:rPr>
                                  </m:ctrlPr>
                                </m:dPr>
                                <m:e>
                                  <m:acc>
                                    <m:accPr>
                                      <m:chr m:val="̂"/>
                                      <m:ctrlPr>
                                        <a:rPr lang="de-DE" sz="900" b="1" i="1" dirty="0" smtClean="0">
                                          <a:solidFill>
                                            <a:srgbClr val="836967"/>
                                          </a:solidFill>
                                          <a:latin typeface="Cambria Math" panose="02040503050406030204" pitchFamily="18" charset="0"/>
                                        </a:rPr>
                                      </m:ctrlPr>
                                    </m:accPr>
                                    <m:e>
                                      <m:r>
                                        <a:rPr lang="de-DE" sz="900" b="1" i="1" dirty="0" smtClean="0">
                                          <a:latin typeface="Cambria Math" panose="02040503050406030204" pitchFamily="18" charset="0"/>
                                        </a:rPr>
                                        <m:t>𝒚</m:t>
                                      </m:r>
                                    </m:e>
                                  </m:acc>
                                  <m:r>
                                    <a:rPr lang="de-DE" sz="900" b="1" i="1" dirty="0" smtClean="0">
                                      <a:latin typeface="Cambria Math" panose="02040503050406030204" pitchFamily="18" charset="0"/>
                                    </a:rPr>
                                    <m:t>−</m:t>
                                  </m:r>
                                  <m:r>
                                    <a:rPr lang="de-DE" sz="900" b="1" i="1" dirty="0" smtClean="0">
                                      <a:latin typeface="Cambria Math" panose="02040503050406030204" pitchFamily="18" charset="0"/>
                                    </a:rPr>
                                    <m:t>𝒚</m:t>
                                  </m:r>
                                </m:e>
                              </m:d>
                            </m:e>
                            <m:sup>
                              <m:r>
                                <a:rPr lang="de-DE" sz="900" b="1" i="1" dirty="0" smtClean="0">
                                  <a:latin typeface="Cambria Math" panose="02040503050406030204" pitchFamily="18" charset="0"/>
                                </a:rPr>
                                <m:t>𝟐</m:t>
                              </m:r>
                            </m:sup>
                          </m:sSup>
                        </m:e>
                      </m:nary>
                    </m:oMath>
                  </m:oMathPara>
                </a14:m>
                <a:endParaRPr lang="de-DE" b="1" dirty="0"/>
              </a:p>
            </p:txBody>
          </p:sp>
        </mc:Choice>
        <mc:Fallback xmlns="">
          <p:sp>
            <p:nvSpPr>
              <p:cNvPr id="107" name="Textfeld 106">
                <a:extLst>
                  <a:ext uri="{FF2B5EF4-FFF2-40B4-BE49-F238E27FC236}">
                    <a16:creationId xmlns:a16="http://schemas.microsoft.com/office/drawing/2014/main" id="{38286DDD-F32B-4E6D-98D8-2DF232C2BC15}"/>
                  </a:ext>
                </a:extLst>
              </p:cNvPr>
              <p:cNvSpPr txBox="1">
                <a:spLocks noRot="1" noChangeAspect="1" noMove="1" noResize="1" noEditPoints="1" noAdjustHandles="1" noChangeArrowheads="1" noChangeShapeType="1" noTextEdit="1"/>
              </p:cNvSpPr>
              <p:nvPr/>
            </p:nvSpPr>
            <p:spPr>
              <a:xfrm>
                <a:off x="4851278" y="3211497"/>
                <a:ext cx="1357021" cy="427809"/>
              </a:xfrm>
              <a:prstGeom prst="rect">
                <a:avLst/>
              </a:prstGeom>
              <a:blipFill>
                <a:blip r:embed="rId3"/>
                <a:stretch>
                  <a:fillRect t="-111429" r="-24324" b="-16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8" name="Textfeld 107">
                <a:extLst>
                  <a:ext uri="{FF2B5EF4-FFF2-40B4-BE49-F238E27FC236}">
                    <a16:creationId xmlns:a16="http://schemas.microsoft.com/office/drawing/2014/main" id="{13664F50-B6D0-44D7-9E08-7C994C5CC506}"/>
                  </a:ext>
                </a:extLst>
              </p:cNvPr>
              <p:cNvSpPr txBox="1"/>
              <p:nvPr/>
            </p:nvSpPr>
            <p:spPr>
              <a:xfrm>
                <a:off x="6213146" y="3203300"/>
                <a:ext cx="1357021" cy="4278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e-DE" sz="900" b="1" i="1" dirty="0" smtClean="0">
                              <a:solidFill>
                                <a:srgbClr val="836967"/>
                              </a:solidFill>
                              <a:latin typeface="Cambria Math" panose="02040503050406030204" pitchFamily="18" charset="0"/>
                            </a:rPr>
                          </m:ctrlPr>
                        </m:sSupPr>
                        <m:e>
                          <m:r>
                            <a:rPr lang="de-DE" sz="900" b="1" i="1" dirty="0" smtClean="0">
                              <a:latin typeface="Cambria Math" panose="02040503050406030204" pitchFamily="18" charset="0"/>
                            </a:rPr>
                            <m:t>𝒄</m:t>
                          </m:r>
                        </m:e>
                        <m:sup>
                          <m:r>
                            <a:rPr lang="de-DE" sz="900" b="1" i="1" dirty="0" smtClean="0">
                              <a:latin typeface="Cambria Math" panose="02040503050406030204" pitchFamily="18" charset="0"/>
                            </a:rPr>
                            <m:t>𝒂𝒑𝒑𝒓𝒐𝒙</m:t>
                          </m:r>
                        </m:sup>
                      </m:sSup>
                      <m:r>
                        <a:rPr lang="de-DE" sz="900" b="1" i="1" dirty="0" smtClean="0">
                          <a:latin typeface="Cambria Math" panose="02040503050406030204" pitchFamily="18" charset="0"/>
                        </a:rPr>
                        <m:t>=</m:t>
                      </m:r>
                      <m:nary>
                        <m:naryPr>
                          <m:chr m:val="∑"/>
                          <m:grow m:val="on"/>
                          <m:subHide m:val="on"/>
                          <m:supHide m:val="on"/>
                          <m:ctrlPr>
                            <a:rPr lang="de-DE" sz="900" b="1" i="1" dirty="0" smtClean="0">
                              <a:latin typeface="Cambria Math" panose="02040503050406030204" pitchFamily="18" charset="0"/>
                            </a:rPr>
                          </m:ctrlPr>
                        </m:naryPr>
                        <m:sub/>
                        <m:sup/>
                        <m:e>
                          <m:sSup>
                            <m:sSupPr>
                              <m:ctrlPr>
                                <a:rPr lang="de-DE" sz="900" b="1" i="1" dirty="0" smtClean="0">
                                  <a:solidFill>
                                    <a:srgbClr val="836967"/>
                                  </a:solidFill>
                                  <a:latin typeface="Cambria Math" panose="02040503050406030204" pitchFamily="18" charset="0"/>
                                </a:rPr>
                              </m:ctrlPr>
                            </m:sSupPr>
                            <m:e>
                              <m:d>
                                <m:dPr>
                                  <m:ctrlPr>
                                    <a:rPr lang="de-DE" sz="900" b="1" i="1" dirty="0" smtClean="0">
                                      <a:solidFill>
                                        <a:srgbClr val="836967"/>
                                      </a:solidFill>
                                      <a:latin typeface="Cambria Math" panose="02040503050406030204" pitchFamily="18" charset="0"/>
                                    </a:rPr>
                                  </m:ctrlPr>
                                </m:dPr>
                                <m:e>
                                  <m:acc>
                                    <m:accPr>
                                      <m:chr m:val="̂"/>
                                      <m:ctrlPr>
                                        <a:rPr lang="de-DE" sz="900" b="1" i="1" dirty="0" smtClean="0">
                                          <a:solidFill>
                                            <a:srgbClr val="836967"/>
                                          </a:solidFill>
                                          <a:latin typeface="Cambria Math" panose="02040503050406030204" pitchFamily="18" charset="0"/>
                                        </a:rPr>
                                      </m:ctrlPr>
                                    </m:accPr>
                                    <m:e>
                                      <m:r>
                                        <a:rPr lang="de-DE" sz="900" b="1" i="1" dirty="0" smtClean="0">
                                          <a:latin typeface="Cambria Math" panose="02040503050406030204" pitchFamily="18" charset="0"/>
                                        </a:rPr>
                                        <m:t>𝒚</m:t>
                                      </m:r>
                                    </m:e>
                                  </m:acc>
                                  <m:r>
                                    <a:rPr lang="de-DE" sz="900" b="1" i="1" dirty="0" smtClean="0">
                                      <a:latin typeface="Cambria Math" panose="02040503050406030204" pitchFamily="18" charset="0"/>
                                    </a:rPr>
                                    <m:t>−</m:t>
                                  </m:r>
                                  <m:r>
                                    <a:rPr lang="de-DE" sz="900" b="1" i="1" dirty="0" smtClean="0">
                                      <a:latin typeface="Cambria Math" panose="02040503050406030204" pitchFamily="18" charset="0"/>
                                    </a:rPr>
                                    <m:t>𝒚</m:t>
                                  </m:r>
                                </m:e>
                              </m:d>
                            </m:e>
                            <m:sup>
                              <m:r>
                                <a:rPr lang="de-DE" sz="900" b="1" i="1" dirty="0" smtClean="0">
                                  <a:latin typeface="Cambria Math" panose="02040503050406030204" pitchFamily="18" charset="0"/>
                                </a:rPr>
                                <m:t>𝟐</m:t>
                              </m:r>
                            </m:sup>
                          </m:sSup>
                        </m:e>
                      </m:nary>
                    </m:oMath>
                  </m:oMathPara>
                </a14:m>
                <a:endParaRPr lang="de-DE" b="1" dirty="0"/>
              </a:p>
            </p:txBody>
          </p:sp>
        </mc:Choice>
        <mc:Fallback xmlns="">
          <p:sp>
            <p:nvSpPr>
              <p:cNvPr id="108" name="Textfeld 107">
                <a:extLst>
                  <a:ext uri="{FF2B5EF4-FFF2-40B4-BE49-F238E27FC236}">
                    <a16:creationId xmlns:a16="http://schemas.microsoft.com/office/drawing/2014/main" id="{13664F50-B6D0-44D7-9E08-7C994C5CC506}"/>
                  </a:ext>
                </a:extLst>
              </p:cNvPr>
              <p:cNvSpPr txBox="1">
                <a:spLocks noRot="1" noChangeAspect="1" noMove="1" noResize="1" noEditPoints="1" noAdjustHandles="1" noChangeArrowheads="1" noChangeShapeType="1" noTextEdit="1"/>
              </p:cNvSpPr>
              <p:nvPr/>
            </p:nvSpPr>
            <p:spPr>
              <a:xfrm>
                <a:off x="6213146" y="3203300"/>
                <a:ext cx="1357021" cy="427809"/>
              </a:xfrm>
              <a:prstGeom prst="rect">
                <a:avLst/>
              </a:prstGeom>
              <a:blipFill>
                <a:blip r:embed="rId4"/>
                <a:stretch>
                  <a:fillRect t="-109859" r="-24215" b="-15633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9" name="Textfeld 108">
                <a:extLst>
                  <a:ext uri="{FF2B5EF4-FFF2-40B4-BE49-F238E27FC236}">
                    <a16:creationId xmlns:a16="http://schemas.microsoft.com/office/drawing/2014/main" id="{271F4BD6-A001-4D19-9AAA-4B25258D49CF}"/>
                  </a:ext>
                </a:extLst>
              </p:cNvPr>
              <p:cNvSpPr txBox="1"/>
              <p:nvPr/>
            </p:nvSpPr>
            <p:spPr>
              <a:xfrm>
                <a:off x="7460547" y="3158337"/>
                <a:ext cx="1357021" cy="4278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e-DE" sz="900" b="1" i="1" dirty="0" smtClean="0">
                              <a:solidFill>
                                <a:srgbClr val="836967"/>
                              </a:solidFill>
                              <a:latin typeface="Cambria Math" panose="02040503050406030204" pitchFamily="18" charset="0"/>
                            </a:rPr>
                          </m:ctrlPr>
                        </m:sSupPr>
                        <m:e>
                          <m:r>
                            <a:rPr lang="de-DE" sz="900" b="1" i="1" dirty="0" smtClean="0">
                              <a:latin typeface="Cambria Math" panose="02040503050406030204" pitchFamily="18" charset="0"/>
                            </a:rPr>
                            <m:t>𝒄</m:t>
                          </m:r>
                        </m:e>
                        <m:sup>
                          <m:r>
                            <a:rPr lang="de-DE" sz="900" b="1" i="1" dirty="0" smtClean="0">
                              <a:latin typeface="Cambria Math" panose="02040503050406030204" pitchFamily="18" charset="0"/>
                            </a:rPr>
                            <m:t>𝒂𝒑𝒑𝒓𝒐𝒙</m:t>
                          </m:r>
                        </m:sup>
                      </m:sSup>
                      <m:r>
                        <a:rPr lang="de-DE" sz="900" b="1" i="1" dirty="0" smtClean="0">
                          <a:latin typeface="Cambria Math" panose="02040503050406030204" pitchFamily="18" charset="0"/>
                        </a:rPr>
                        <m:t>=</m:t>
                      </m:r>
                      <m:nary>
                        <m:naryPr>
                          <m:chr m:val="∑"/>
                          <m:grow m:val="on"/>
                          <m:subHide m:val="on"/>
                          <m:supHide m:val="on"/>
                          <m:ctrlPr>
                            <a:rPr lang="de-DE" sz="900" b="1" i="1" dirty="0" smtClean="0">
                              <a:latin typeface="Cambria Math" panose="02040503050406030204" pitchFamily="18" charset="0"/>
                            </a:rPr>
                          </m:ctrlPr>
                        </m:naryPr>
                        <m:sub/>
                        <m:sup/>
                        <m:e>
                          <m:sSup>
                            <m:sSupPr>
                              <m:ctrlPr>
                                <a:rPr lang="de-DE" sz="900" b="1" i="1" dirty="0" smtClean="0">
                                  <a:solidFill>
                                    <a:srgbClr val="836967"/>
                                  </a:solidFill>
                                  <a:latin typeface="Cambria Math" panose="02040503050406030204" pitchFamily="18" charset="0"/>
                                </a:rPr>
                              </m:ctrlPr>
                            </m:sSupPr>
                            <m:e>
                              <m:d>
                                <m:dPr>
                                  <m:ctrlPr>
                                    <a:rPr lang="de-DE" sz="900" b="1" i="1" dirty="0" smtClean="0">
                                      <a:solidFill>
                                        <a:srgbClr val="836967"/>
                                      </a:solidFill>
                                      <a:latin typeface="Cambria Math" panose="02040503050406030204" pitchFamily="18" charset="0"/>
                                    </a:rPr>
                                  </m:ctrlPr>
                                </m:dPr>
                                <m:e>
                                  <m:acc>
                                    <m:accPr>
                                      <m:chr m:val="̂"/>
                                      <m:ctrlPr>
                                        <a:rPr lang="de-DE" sz="900" b="1" i="1" dirty="0" smtClean="0">
                                          <a:solidFill>
                                            <a:srgbClr val="836967"/>
                                          </a:solidFill>
                                          <a:latin typeface="Cambria Math" panose="02040503050406030204" pitchFamily="18" charset="0"/>
                                        </a:rPr>
                                      </m:ctrlPr>
                                    </m:accPr>
                                    <m:e>
                                      <m:r>
                                        <a:rPr lang="de-DE" sz="900" b="1" i="1" dirty="0" smtClean="0">
                                          <a:latin typeface="Cambria Math" panose="02040503050406030204" pitchFamily="18" charset="0"/>
                                        </a:rPr>
                                        <m:t>𝒚</m:t>
                                      </m:r>
                                    </m:e>
                                  </m:acc>
                                  <m:r>
                                    <a:rPr lang="de-DE" sz="900" b="1" i="1" dirty="0" smtClean="0">
                                      <a:latin typeface="Cambria Math" panose="02040503050406030204" pitchFamily="18" charset="0"/>
                                    </a:rPr>
                                    <m:t>−</m:t>
                                  </m:r>
                                  <m:r>
                                    <a:rPr lang="de-DE" sz="900" b="1" i="1" dirty="0" smtClean="0">
                                      <a:latin typeface="Cambria Math" panose="02040503050406030204" pitchFamily="18" charset="0"/>
                                    </a:rPr>
                                    <m:t>𝒚</m:t>
                                  </m:r>
                                </m:e>
                              </m:d>
                            </m:e>
                            <m:sup>
                              <m:r>
                                <a:rPr lang="de-DE" sz="900" b="1" i="1" dirty="0" smtClean="0">
                                  <a:latin typeface="Cambria Math" panose="02040503050406030204" pitchFamily="18" charset="0"/>
                                </a:rPr>
                                <m:t>𝟐</m:t>
                              </m:r>
                            </m:sup>
                          </m:sSup>
                        </m:e>
                      </m:nary>
                    </m:oMath>
                  </m:oMathPara>
                </a14:m>
                <a:endParaRPr lang="de-DE" b="1" dirty="0"/>
              </a:p>
            </p:txBody>
          </p:sp>
        </mc:Choice>
        <mc:Fallback xmlns="">
          <p:sp>
            <p:nvSpPr>
              <p:cNvPr id="109" name="Textfeld 108">
                <a:extLst>
                  <a:ext uri="{FF2B5EF4-FFF2-40B4-BE49-F238E27FC236}">
                    <a16:creationId xmlns:a16="http://schemas.microsoft.com/office/drawing/2014/main" id="{271F4BD6-A001-4D19-9AAA-4B25258D49CF}"/>
                  </a:ext>
                </a:extLst>
              </p:cNvPr>
              <p:cNvSpPr txBox="1">
                <a:spLocks noRot="1" noChangeAspect="1" noMove="1" noResize="1" noEditPoints="1" noAdjustHandles="1" noChangeArrowheads="1" noChangeShapeType="1" noTextEdit="1"/>
              </p:cNvSpPr>
              <p:nvPr/>
            </p:nvSpPr>
            <p:spPr>
              <a:xfrm>
                <a:off x="7460547" y="3158337"/>
                <a:ext cx="1357021" cy="427809"/>
              </a:xfrm>
              <a:prstGeom prst="rect">
                <a:avLst/>
              </a:prstGeom>
              <a:blipFill>
                <a:blip r:embed="rId5"/>
                <a:stretch>
                  <a:fillRect t="-111429" r="-24324" b="-160000"/>
                </a:stretch>
              </a:blipFill>
            </p:spPr>
            <p:txBody>
              <a:bodyPr/>
              <a:lstStyle/>
              <a:p>
                <a:r>
                  <a:rPr lang="de-DE">
                    <a:noFill/>
                  </a:rPr>
                  <a:t> </a:t>
                </a:r>
              </a:p>
            </p:txBody>
          </p:sp>
        </mc:Fallback>
      </mc:AlternateContent>
    </p:spTree>
    <p:extLst>
      <p:ext uri="{BB962C8B-B14F-4D97-AF65-F5344CB8AC3E}">
        <p14:creationId xmlns:p14="http://schemas.microsoft.com/office/powerpoint/2010/main" val="265535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500" fill="hold"/>
                                        <p:tgtEl>
                                          <p:spTgt spid="107"/>
                                        </p:tgtEl>
                                        <p:attrNameLst>
                                          <p:attrName>ppt_x</p:attrName>
                                        </p:attrNameLst>
                                      </p:cBhvr>
                                      <p:tavLst>
                                        <p:tav tm="0">
                                          <p:val>
                                            <p:strVal val="#ppt_x"/>
                                          </p:val>
                                        </p:tav>
                                        <p:tav tm="100000">
                                          <p:val>
                                            <p:strVal val="#ppt_x"/>
                                          </p:val>
                                        </p:tav>
                                      </p:tavLst>
                                    </p:anim>
                                    <p:anim calcmode="lin" valueType="num">
                                      <p:cBhvr additive="base">
                                        <p:cTn id="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8"/>
                                        </p:tgtEl>
                                        <p:attrNameLst>
                                          <p:attrName>style.visibility</p:attrName>
                                        </p:attrNameLst>
                                      </p:cBhvr>
                                      <p:to>
                                        <p:strVal val="visible"/>
                                      </p:to>
                                    </p:set>
                                    <p:anim calcmode="lin" valueType="num">
                                      <p:cBhvr additive="base">
                                        <p:cTn id="13" dur="500" fill="hold"/>
                                        <p:tgtEl>
                                          <p:spTgt spid="108"/>
                                        </p:tgtEl>
                                        <p:attrNameLst>
                                          <p:attrName>ppt_x</p:attrName>
                                        </p:attrNameLst>
                                      </p:cBhvr>
                                      <p:tavLst>
                                        <p:tav tm="0">
                                          <p:val>
                                            <p:strVal val="#ppt_x"/>
                                          </p:val>
                                        </p:tav>
                                        <p:tav tm="100000">
                                          <p:val>
                                            <p:strVal val="#ppt_x"/>
                                          </p:val>
                                        </p:tav>
                                      </p:tavLst>
                                    </p:anim>
                                    <p:anim calcmode="lin" valueType="num">
                                      <p:cBhvr additive="base">
                                        <p:cTn id="1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9"/>
                                        </p:tgtEl>
                                        <p:attrNameLst>
                                          <p:attrName>style.visibility</p:attrName>
                                        </p:attrNameLst>
                                      </p:cBhvr>
                                      <p:to>
                                        <p:strVal val="visible"/>
                                      </p:to>
                                    </p:set>
                                    <p:anim calcmode="lin" valueType="num">
                                      <p:cBhvr additive="base">
                                        <p:cTn id="19" dur="500" fill="hold"/>
                                        <p:tgtEl>
                                          <p:spTgt spid="109"/>
                                        </p:tgtEl>
                                        <p:attrNameLst>
                                          <p:attrName>ppt_x</p:attrName>
                                        </p:attrNameLst>
                                      </p:cBhvr>
                                      <p:tavLst>
                                        <p:tav tm="0">
                                          <p:val>
                                            <p:strVal val="#ppt_x"/>
                                          </p:val>
                                        </p:tav>
                                        <p:tav tm="100000">
                                          <p:val>
                                            <p:strVal val="#ppt_x"/>
                                          </p:val>
                                        </p:tav>
                                      </p:tavLst>
                                    </p:anim>
                                    <p:anim calcmode="lin" valueType="num">
                                      <p:cBhvr additive="base">
                                        <p:cTn id="20"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5DA21-EEDA-4591-9096-D86BF91627C0}"/>
              </a:ext>
            </a:extLst>
          </p:cNvPr>
          <p:cNvSpPr>
            <a:spLocks noGrp="1"/>
          </p:cNvSpPr>
          <p:nvPr>
            <p:ph type="title"/>
          </p:nvPr>
        </p:nvSpPr>
        <p:spPr>
          <a:xfrm>
            <a:off x="1171302" y="203289"/>
            <a:ext cx="5129349" cy="974472"/>
          </a:xfrm>
        </p:spPr>
        <p:txBody>
          <a:bodyPr/>
          <a:lstStyle/>
          <a:p>
            <a:pPr algn="ctr"/>
            <a:r>
              <a:rPr lang="de-DE" sz="2800" b="1" i="0" u="none" strike="noStrike" baseline="0" dirty="0">
                <a:solidFill>
                  <a:srgbClr val="535353"/>
                </a:solidFill>
                <a:latin typeface="Calibri" panose="020F0502020204030204" pitchFamily="34" charset="0"/>
              </a:rPr>
              <a:t> </a:t>
            </a:r>
            <a:r>
              <a:rPr lang="de-DE" sz="2800" b="1" i="0" u="none" strike="noStrike" baseline="0" dirty="0">
                <a:solidFill>
                  <a:srgbClr val="002060"/>
                </a:solidFill>
                <a:latin typeface="Calibri" panose="020F0502020204030204" pitchFamily="34" charset="0"/>
              </a:rPr>
              <a:t>Neuronales Netz validieren : TRAIN / TEST-Verfahren</a:t>
            </a:r>
            <a:endParaRPr lang="de-DE" dirty="0">
              <a:solidFill>
                <a:srgbClr val="002060"/>
              </a:solidFill>
            </a:endParaRPr>
          </a:p>
        </p:txBody>
      </p:sp>
      <p:sp>
        <p:nvSpPr>
          <p:cNvPr id="3" name="Foliennummernplatzhalter 2">
            <a:extLst>
              <a:ext uri="{FF2B5EF4-FFF2-40B4-BE49-F238E27FC236}">
                <a16:creationId xmlns:a16="http://schemas.microsoft.com/office/drawing/2014/main" id="{C912C7CE-D1D2-4524-BB87-C4F8BC68DB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19</a:t>
            </a:fld>
            <a:endParaRPr lang="de-DE"/>
          </a:p>
        </p:txBody>
      </p:sp>
      <p:sp>
        <p:nvSpPr>
          <p:cNvPr id="5" name="Textfeld 4">
            <a:extLst>
              <a:ext uri="{FF2B5EF4-FFF2-40B4-BE49-F238E27FC236}">
                <a16:creationId xmlns:a16="http://schemas.microsoft.com/office/drawing/2014/main" id="{9A149381-1E67-479B-8D73-5371322BA661}"/>
              </a:ext>
            </a:extLst>
          </p:cNvPr>
          <p:cNvSpPr txBox="1"/>
          <p:nvPr/>
        </p:nvSpPr>
        <p:spPr>
          <a:xfrm>
            <a:off x="1460998" y="1340950"/>
            <a:ext cx="6021977" cy="954107"/>
          </a:xfrm>
          <a:prstGeom prst="rect">
            <a:avLst/>
          </a:prstGeom>
          <a:noFill/>
        </p:spPr>
        <p:txBody>
          <a:bodyPr wrap="square">
            <a:spAutoFit/>
          </a:bodyPr>
          <a:lstStyle/>
          <a:p>
            <a:pPr algn="l"/>
            <a:r>
              <a:rPr lang="de-DE" sz="2000" b="1" i="0" u="none" strike="noStrike" baseline="0" dirty="0">
                <a:solidFill>
                  <a:srgbClr val="535353"/>
                </a:solidFill>
                <a:latin typeface="+mn-lt"/>
              </a:rPr>
              <a:t>Was uns eigentlich interessiert:</a:t>
            </a:r>
          </a:p>
          <a:p>
            <a:pPr algn="l"/>
            <a:endParaRPr lang="de-DE" sz="1800" b="1" i="0" u="none" strike="noStrike" baseline="0" dirty="0">
              <a:solidFill>
                <a:srgbClr val="535353"/>
              </a:solidFill>
              <a:latin typeface="+mn-lt"/>
            </a:endParaRPr>
          </a:p>
          <a:p>
            <a:pPr algn="l"/>
            <a:r>
              <a:rPr lang="de-DE" sz="1800" b="0" i="0" u="none" strike="noStrike" baseline="0" dirty="0">
                <a:solidFill>
                  <a:srgbClr val="535353"/>
                </a:solidFill>
                <a:latin typeface="+mn-lt"/>
              </a:rPr>
              <a:t>• </a:t>
            </a:r>
            <a:r>
              <a:rPr lang="de-DE" sz="1800" b="0" i="0" u="none" strike="noStrike" baseline="0" dirty="0">
                <a:solidFill>
                  <a:srgbClr val="FF0000"/>
                </a:solidFill>
                <a:latin typeface="+mn-lt"/>
              </a:rPr>
              <a:t>Wie gut ist unser Modell auf unbekannten Daten?</a:t>
            </a:r>
          </a:p>
        </p:txBody>
      </p:sp>
      <p:sp>
        <p:nvSpPr>
          <p:cNvPr id="7" name="Textfeld 6">
            <a:extLst>
              <a:ext uri="{FF2B5EF4-FFF2-40B4-BE49-F238E27FC236}">
                <a16:creationId xmlns:a16="http://schemas.microsoft.com/office/drawing/2014/main" id="{F6105CDE-6FDA-4D4A-81A7-388F5D4BFCCC}"/>
              </a:ext>
            </a:extLst>
          </p:cNvPr>
          <p:cNvSpPr txBox="1"/>
          <p:nvPr/>
        </p:nvSpPr>
        <p:spPr>
          <a:xfrm>
            <a:off x="1460998" y="2434224"/>
            <a:ext cx="6768602" cy="2533001"/>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
            </a:pPr>
            <a:r>
              <a:rPr lang="de-DE" sz="1600" dirty="0">
                <a:effectLst/>
                <a:latin typeface="+mn-lt"/>
                <a:ea typeface="Calibri" panose="020F0502020204030204" pitchFamily="34" charset="0"/>
                <a:cs typeface="Times New Roman" panose="02020603050405020304" pitchFamily="18" charset="0"/>
              </a:rPr>
              <a:t> </a:t>
            </a:r>
            <a:r>
              <a:rPr lang="de-DE" sz="1600" b="1" dirty="0">
                <a:solidFill>
                  <a:srgbClr val="002060"/>
                </a:solidFill>
                <a:effectLst/>
                <a:latin typeface="+mn-lt"/>
                <a:ea typeface="Calibri" panose="020F0502020204030204" pitchFamily="34" charset="0"/>
                <a:cs typeface="Times New Roman" panose="02020603050405020304" pitchFamily="18" charset="0"/>
              </a:rPr>
              <a:t>Trainingsdaten</a:t>
            </a:r>
          </a:p>
          <a:p>
            <a:pPr marL="285750" indent="-285750" algn="just">
              <a:lnSpc>
                <a:spcPct val="107000"/>
              </a:lnSpc>
              <a:spcAft>
                <a:spcPts val="800"/>
              </a:spcAft>
              <a:buFont typeface="Wingdings" panose="05000000000000000000" pitchFamily="2" charset="2"/>
              <a:buChar char="Ø"/>
            </a:pPr>
            <a:r>
              <a:rPr lang="de-DE" sz="1600" dirty="0">
                <a:effectLst/>
                <a:latin typeface="+mn-lt"/>
                <a:ea typeface="Calibri" panose="020F0502020204030204" pitchFamily="34" charset="0"/>
                <a:cs typeface="Times New Roman" panose="02020603050405020304" pitchFamily="18" charset="0"/>
              </a:rPr>
              <a:t>Wird zum Trainieren der Modellparameter verwendet</a:t>
            </a:r>
          </a:p>
          <a:p>
            <a:pPr marL="285750" indent="-285750" algn="just">
              <a:lnSpc>
                <a:spcPct val="107000"/>
              </a:lnSpc>
              <a:spcAft>
                <a:spcPts val="800"/>
              </a:spcAft>
              <a:buFont typeface="Wingdings" panose="05000000000000000000" pitchFamily="2" charset="2"/>
              <a:buChar char="§"/>
            </a:pPr>
            <a:r>
              <a:rPr lang="de-DE" sz="1600" b="1" dirty="0">
                <a:solidFill>
                  <a:srgbClr val="002060"/>
                </a:solidFill>
                <a:effectLst/>
                <a:latin typeface="+mn-lt"/>
                <a:ea typeface="Calibri" panose="020F0502020204030204" pitchFamily="34" charset="0"/>
                <a:cs typeface="Times New Roman" panose="02020603050405020304" pitchFamily="18" charset="0"/>
              </a:rPr>
              <a:t> Testdaten</a:t>
            </a:r>
          </a:p>
          <a:p>
            <a:pPr marL="285750" indent="-285750" algn="just">
              <a:lnSpc>
                <a:spcPct val="107000"/>
              </a:lnSpc>
              <a:spcAft>
                <a:spcPts val="800"/>
              </a:spcAft>
              <a:buFont typeface="Wingdings" panose="05000000000000000000" pitchFamily="2" charset="2"/>
              <a:buChar char="Ø"/>
            </a:pPr>
            <a:r>
              <a:rPr lang="de-DE" sz="1600" dirty="0">
                <a:effectLst/>
                <a:latin typeface="+mn-lt"/>
                <a:ea typeface="Calibri" panose="020F0502020204030204" pitchFamily="34" charset="0"/>
                <a:cs typeface="Times New Roman" panose="02020603050405020304" pitchFamily="18" charset="0"/>
              </a:rPr>
              <a:t>Wird verwendet, um ein endgültiges Maß für die Leistung zu erhalten</a:t>
            </a:r>
          </a:p>
          <a:p>
            <a:pPr marL="285750" indent="-285750" algn="just">
              <a:lnSpc>
                <a:spcPct val="107000"/>
              </a:lnSpc>
              <a:spcAft>
                <a:spcPts val="800"/>
              </a:spcAft>
              <a:buFont typeface="Wingdings" panose="05000000000000000000" pitchFamily="2" charset="2"/>
              <a:buChar char="§"/>
            </a:pPr>
            <a:r>
              <a:rPr lang="de-DE" sz="1600" dirty="0">
                <a:effectLst/>
                <a:latin typeface="+mn-lt"/>
                <a:ea typeface="Calibri" panose="020F0502020204030204" pitchFamily="34" charset="0"/>
                <a:cs typeface="Times New Roman" panose="02020603050405020304" pitchFamily="18" charset="0"/>
              </a:rPr>
              <a:t> </a:t>
            </a:r>
            <a:r>
              <a:rPr lang="de-DE" sz="1600" b="1" dirty="0">
                <a:solidFill>
                  <a:srgbClr val="002060"/>
                </a:solidFill>
                <a:effectLst/>
                <a:latin typeface="+mn-lt"/>
                <a:ea typeface="Calibri" panose="020F0502020204030204" pitchFamily="34" charset="0"/>
                <a:cs typeface="Times New Roman" panose="02020603050405020304" pitchFamily="18" charset="0"/>
              </a:rPr>
              <a:t>Validierungsdaten</a:t>
            </a:r>
          </a:p>
          <a:p>
            <a:pPr marL="285750" indent="-285750" algn="just">
              <a:lnSpc>
                <a:spcPct val="107000"/>
              </a:lnSpc>
              <a:spcAft>
                <a:spcPts val="800"/>
              </a:spcAft>
              <a:buFont typeface="Wingdings" panose="05000000000000000000" pitchFamily="2" charset="2"/>
              <a:buChar char="Ø"/>
            </a:pPr>
            <a:r>
              <a:rPr lang="de-DE" sz="1600" dirty="0">
                <a:effectLst/>
                <a:latin typeface="+mn-lt"/>
                <a:ea typeface="Calibri" panose="020F0502020204030204" pitchFamily="34" charset="0"/>
                <a:cs typeface="Times New Roman" panose="02020603050405020304" pitchFamily="18" charset="0"/>
              </a:rPr>
              <a:t>Dient zur Bestimmung der anzupassenden Modell-Hyperparameter</a:t>
            </a:r>
          </a:p>
          <a:p>
            <a:pPr algn="just">
              <a:lnSpc>
                <a:spcPct val="107000"/>
              </a:lnSpc>
              <a:spcAft>
                <a:spcPts val="800"/>
              </a:spcAft>
            </a:pPr>
            <a:endParaRPr lang="de-DE" sz="1600" dirty="0">
              <a:latin typeface="+mn-lt"/>
            </a:endParaRPr>
          </a:p>
        </p:txBody>
      </p:sp>
    </p:spTree>
    <p:extLst>
      <p:ext uri="{BB962C8B-B14F-4D97-AF65-F5344CB8AC3E}">
        <p14:creationId xmlns:p14="http://schemas.microsoft.com/office/powerpoint/2010/main" val="3925157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773D2BC-C9F4-4425-BA30-BC7E6FCC5C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2</a:t>
            </a:fld>
            <a:endParaRPr lang="de-DE" dirty="0">
              <a:solidFill>
                <a:schemeClr val="bg1"/>
              </a:solidFill>
            </a:endParaRPr>
          </a:p>
        </p:txBody>
      </p:sp>
      <p:sp>
        <p:nvSpPr>
          <p:cNvPr id="6" name="Titel 5">
            <a:extLst>
              <a:ext uri="{FF2B5EF4-FFF2-40B4-BE49-F238E27FC236}">
                <a16:creationId xmlns:a16="http://schemas.microsoft.com/office/drawing/2014/main" id="{038C3774-B70F-401B-9A2C-62A12D2E8561}"/>
              </a:ext>
            </a:extLst>
          </p:cNvPr>
          <p:cNvSpPr>
            <a:spLocks noGrp="1"/>
          </p:cNvSpPr>
          <p:nvPr>
            <p:ph type="title"/>
          </p:nvPr>
        </p:nvSpPr>
        <p:spPr/>
        <p:txBody>
          <a:bodyPr/>
          <a:lstStyle/>
          <a:p>
            <a:r>
              <a:rPr lang="de-DE" dirty="0">
                <a:solidFill>
                  <a:srgbClr val="002060"/>
                </a:solidFill>
              </a:rPr>
              <a:t>              Zweck der Präsentation</a:t>
            </a:r>
          </a:p>
        </p:txBody>
      </p:sp>
      <p:sp>
        <p:nvSpPr>
          <p:cNvPr id="8" name="Textfeld 7">
            <a:extLst>
              <a:ext uri="{FF2B5EF4-FFF2-40B4-BE49-F238E27FC236}">
                <a16:creationId xmlns:a16="http://schemas.microsoft.com/office/drawing/2014/main" id="{789DF498-F86F-4704-9C86-B0D950C85F1A}"/>
              </a:ext>
            </a:extLst>
          </p:cNvPr>
          <p:cNvSpPr txBox="1"/>
          <p:nvPr/>
        </p:nvSpPr>
        <p:spPr>
          <a:xfrm>
            <a:off x="1180010" y="1705392"/>
            <a:ext cx="5795555" cy="1754326"/>
          </a:xfrm>
          <a:prstGeom prst="rect">
            <a:avLst/>
          </a:prstGeom>
          <a:noFill/>
        </p:spPr>
        <p:txBody>
          <a:bodyPr wrap="square">
            <a:spAutoFit/>
          </a:bodyPr>
          <a:lstStyle/>
          <a:p>
            <a:r>
              <a:rPr lang="de-DE" sz="1800" dirty="0">
                <a:solidFill>
                  <a:srgbClr val="FF0000"/>
                </a:solidFill>
              </a:rPr>
              <a:t>I</a:t>
            </a:r>
            <a:r>
              <a:rPr lang="de-DE" sz="1800" dirty="0"/>
              <a:t>-Die Grundlagen zum Verständnis Neuronaler Netze</a:t>
            </a:r>
          </a:p>
          <a:p>
            <a:endParaRPr lang="de-DE" sz="1800" dirty="0"/>
          </a:p>
          <a:p>
            <a:r>
              <a:rPr lang="de-DE" sz="1800" b="1" dirty="0">
                <a:solidFill>
                  <a:srgbClr val="FF0000"/>
                </a:solidFill>
              </a:rPr>
              <a:t>II</a:t>
            </a:r>
            <a:r>
              <a:rPr lang="de-DE" sz="1800" dirty="0"/>
              <a:t>-Convolutional Neural Networks (CNN / ConvNets)</a:t>
            </a:r>
          </a:p>
          <a:p>
            <a:pPr marL="285750" indent="-285750">
              <a:buFont typeface="Arial" panose="020B0604020202020204" pitchFamily="34" charset="0"/>
              <a:buChar char="•"/>
            </a:pPr>
            <a:r>
              <a:rPr lang="de-DE" sz="1800" dirty="0"/>
              <a:t>Faltungsschicht</a:t>
            </a:r>
          </a:p>
          <a:p>
            <a:pPr marL="285750" indent="-285750">
              <a:buFont typeface="Arial" panose="020B0604020202020204" pitchFamily="34" charset="0"/>
              <a:buChar char="•"/>
            </a:pPr>
            <a:r>
              <a:rPr lang="de-DE" sz="1800" dirty="0"/>
              <a:t>Pooling-Schicht</a:t>
            </a:r>
          </a:p>
          <a:p>
            <a:pPr marL="285750" indent="-285750">
              <a:buFont typeface="Arial" panose="020B0604020202020204" pitchFamily="34" charset="0"/>
              <a:buChar char="•"/>
            </a:pPr>
            <a:r>
              <a:rPr lang="de-DE" sz="1800" dirty="0"/>
              <a:t>Fully Connected-Schicht (FC-Schicht)</a:t>
            </a:r>
          </a:p>
        </p:txBody>
      </p:sp>
    </p:spTree>
    <p:extLst>
      <p:ext uri="{BB962C8B-B14F-4D97-AF65-F5344CB8AC3E}">
        <p14:creationId xmlns:p14="http://schemas.microsoft.com/office/powerpoint/2010/main" val="67544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001B6-9675-4411-B4D0-E0B13A3D1EF2}"/>
              </a:ext>
            </a:extLst>
          </p:cNvPr>
          <p:cNvSpPr>
            <a:spLocks noGrp="1"/>
          </p:cNvSpPr>
          <p:nvPr>
            <p:ph type="title"/>
          </p:nvPr>
        </p:nvSpPr>
        <p:spPr>
          <a:xfrm>
            <a:off x="2133600" y="225214"/>
            <a:ext cx="4302600" cy="572700"/>
          </a:xfrm>
        </p:spPr>
        <p:txBody>
          <a:bodyPr/>
          <a:lstStyle/>
          <a:p>
            <a:r>
              <a:rPr lang="de-DE" sz="2400" b="1" i="0" u="none" strike="noStrike" baseline="0" dirty="0">
                <a:solidFill>
                  <a:srgbClr val="535353"/>
                </a:solidFill>
                <a:latin typeface="Calibri" panose="020F0502020204030204" pitchFamily="34" charset="0"/>
              </a:rPr>
              <a:t>          TRAIN / TEST-Verfahren</a:t>
            </a:r>
            <a:endParaRPr lang="de-DE" sz="2400" b="1" dirty="0"/>
          </a:p>
        </p:txBody>
      </p:sp>
      <p:sp>
        <p:nvSpPr>
          <p:cNvPr id="3" name="Foliennummernplatzhalter 2">
            <a:extLst>
              <a:ext uri="{FF2B5EF4-FFF2-40B4-BE49-F238E27FC236}">
                <a16:creationId xmlns:a16="http://schemas.microsoft.com/office/drawing/2014/main" id="{94C3E623-546C-4F08-844B-5E6E9DE1FF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20</a:t>
            </a:fld>
            <a:endParaRPr lang="de-DE"/>
          </a:p>
        </p:txBody>
      </p:sp>
      <p:sp>
        <p:nvSpPr>
          <p:cNvPr id="5" name="Textfeld 4">
            <a:extLst>
              <a:ext uri="{FF2B5EF4-FFF2-40B4-BE49-F238E27FC236}">
                <a16:creationId xmlns:a16="http://schemas.microsoft.com/office/drawing/2014/main" id="{E2CBDE52-C030-41F8-BE10-146B314BB3BC}"/>
              </a:ext>
            </a:extLst>
          </p:cNvPr>
          <p:cNvSpPr txBox="1"/>
          <p:nvPr/>
        </p:nvSpPr>
        <p:spPr>
          <a:xfrm>
            <a:off x="901091" y="744880"/>
            <a:ext cx="5403844" cy="3890617"/>
          </a:xfrm>
          <a:prstGeom prst="rect">
            <a:avLst/>
          </a:prstGeom>
          <a:noFill/>
        </p:spPr>
        <p:txBody>
          <a:bodyPr wrap="square">
            <a:spAutoFit/>
          </a:bodyPr>
          <a:lstStyle/>
          <a:p>
            <a:r>
              <a:rPr lang="de-DE" sz="1800" b="1" dirty="0">
                <a:solidFill>
                  <a:srgbClr val="C00000"/>
                </a:solidFill>
              </a:rPr>
              <a:t>• </a:t>
            </a:r>
            <a:r>
              <a:rPr lang="de-DE" sz="2400" b="1" dirty="0">
                <a:solidFill>
                  <a:schemeClr val="tx1"/>
                </a:solidFill>
              </a:rPr>
              <a:t>Problem:</a:t>
            </a:r>
          </a:p>
          <a:p>
            <a:endParaRPr lang="de-DE" sz="1800" b="1" dirty="0">
              <a:solidFill>
                <a:srgbClr val="C00000"/>
              </a:solidFill>
            </a:endParaRPr>
          </a:p>
          <a:p>
            <a:r>
              <a:rPr lang="de-DE" sz="1600" dirty="0">
                <a:solidFill>
                  <a:srgbClr val="FF0000"/>
                </a:solidFill>
              </a:rPr>
              <a:t>„</a:t>
            </a:r>
            <a:r>
              <a:rPr lang="de-DE" sz="1600" b="1" dirty="0" err="1">
                <a:solidFill>
                  <a:srgbClr val="FF0000"/>
                </a:solidFill>
              </a:rPr>
              <a:t>Overfitting</a:t>
            </a:r>
            <a:r>
              <a:rPr lang="de-DE" sz="1600" dirty="0">
                <a:solidFill>
                  <a:srgbClr val="FF0000"/>
                </a:solidFill>
              </a:rPr>
              <a:t>“ </a:t>
            </a:r>
            <a:r>
              <a:rPr lang="de-DE" sz="1200" dirty="0">
                <a:solidFill>
                  <a:schemeClr val="bg1">
                    <a:lumMod val="65000"/>
                  </a:schemeClr>
                </a:solidFill>
              </a:rPr>
              <a:t>- </a:t>
            </a:r>
            <a:r>
              <a:rPr lang="de-DE" sz="1600" b="0" i="0" u="none" strike="noStrike" baseline="0" dirty="0">
                <a:solidFill>
                  <a:srgbClr val="000000"/>
                </a:solidFill>
                <a:latin typeface="Arial" panose="020B0604020202020204" pitchFamily="34" charset="0"/>
              </a:rPr>
              <a:t>Unser Modell passt sich zu stark an unsere</a:t>
            </a:r>
          </a:p>
          <a:p>
            <a:r>
              <a:rPr lang="de-DE" sz="1600" b="0" i="0" u="none" strike="noStrike" baseline="0" dirty="0">
                <a:solidFill>
                  <a:srgbClr val="000000"/>
                </a:solidFill>
                <a:latin typeface="Arial" panose="020B0604020202020204" pitchFamily="34" charset="0"/>
              </a:rPr>
              <a:t>Trainingsdaten an.</a:t>
            </a:r>
          </a:p>
          <a:p>
            <a:endParaRPr lang="de-DE" sz="1600" dirty="0">
              <a:latin typeface="Arial" panose="020B0604020202020204" pitchFamily="34" charset="0"/>
            </a:endParaRPr>
          </a:p>
          <a:p>
            <a:pPr algn="just">
              <a:lnSpc>
                <a:spcPct val="107000"/>
              </a:lnSpc>
              <a:spcAft>
                <a:spcPts val="800"/>
              </a:spcAft>
            </a:pPr>
            <a:r>
              <a:rPr lang="de-DE"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r>
              <a:rPr lang="de-DE" sz="1800" b="1" dirty="0" err="1">
                <a:solidFill>
                  <a:srgbClr val="FF0000"/>
                </a:solidFill>
                <a:effectLst/>
                <a:latin typeface="Arial" panose="020B0604020202020204" pitchFamily="34" charset="0"/>
                <a:ea typeface="Calibri" panose="020F0502020204030204" pitchFamily="34" charset="0"/>
                <a:cs typeface="Times New Roman" panose="02020603050405020304" pitchFamily="18" charset="0"/>
              </a:rPr>
              <a:t>Underfitting</a:t>
            </a:r>
            <a:r>
              <a:rPr lang="de-DE"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gn="just">
              <a:lnSpc>
                <a:spcPct val="107000"/>
              </a:lnSpc>
              <a:spcAft>
                <a:spcPts val="800"/>
              </a:spcAft>
              <a:buFont typeface="Wingdings" panose="05000000000000000000" pitchFamily="2" charset="2"/>
              <a:buChar char="§"/>
            </a:pPr>
            <a:r>
              <a:rPr lang="de-DE" dirty="0">
                <a:solidFill>
                  <a:srgbClr val="000000"/>
                </a:solidFill>
                <a:effectLst/>
                <a:latin typeface="+mn-lt"/>
                <a:ea typeface="Calibri" panose="020F0502020204030204" pitchFamily="34" charset="0"/>
                <a:cs typeface="Times New Roman" panose="02020603050405020304" pitchFamily="18" charset="0"/>
              </a:rPr>
              <a:t>Der Algorithmus kann aus den vorhandenen Daten keine relevanten Schlüsse ziehen, um später Aussagen über neue Daten treffen zu können</a:t>
            </a:r>
            <a:r>
              <a:rPr lang="de-DE" dirty="0">
                <a:effectLst/>
                <a:latin typeface="+mn-lt"/>
                <a:ea typeface="Calibri" panose="020F0502020204030204" pitchFamily="34" charset="0"/>
                <a:cs typeface="Times New Roman" panose="02020603050405020304" pitchFamily="18" charset="0"/>
              </a:rPr>
              <a:t>.</a:t>
            </a:r>
          </a:p>
          <a:p>
            <a:pPr marL="285750" indent="-285750" algn="just">
              <a:lnSpc>
                <a:spcPct val="107000"/>
              </a:lnSpc>
              <a:spcAft>
                <a:spcPts val="800"/>
              </a:spcAft>
              <a:buFont typeface="Wingdings" panose="05000000000000000000" pitchFamily="2" charset="2"/>
              <a:buChar char="§"/>
            </a:pPr>
            <a:r>
              <a:rPr lang="de-DE" dirty="0">
                <a:effectLst/>
                <a:latin typeface="+mn-lt"/>
                <a:ea typeface="Calibri" panose="020F0502020204030204" pitchFamily="34" charset="0"/>
                <a:cs typeface="Times New Roman" panose="02020603050405020304" pitchFamily="18" charset="0"/>
              </a:rPr>
              <a:t>Niedrige Varianz, aber hohe Verzerrung.</a:t>
            </a:r>
          </a:p>
          <a:p>
            <a:pPr algn="just">
              <a:lnSpc>
                <a:spcPct val="107000"/>
              </a:lnSpc>
              <a:spcAft>
                <a:spcPts val="800"/>
              </a:spcAft>
            </a:pPr>
            <a:endParaRPr lang="de-DE" dirty="0">
              <a:effectLst/>
              <a:latin typeface="Calibri" panose="020F0502020204030204" pitchFamily="34" charset="0"/>
              <a:ea typeface="Calibri" panose="020F0502020204030204" pitchFamily="34" charset="0"/>
              <a:cs typeface="Times New Roman" panose="02020603050405020304" pitchFamily="18" charset="0"/>
            </a:endParaRPr>
          </a:p>
          <a:p>
            <a:r>
              <a:rPr lang="de-DE" sz="1600" dirty="0">
                <a:solidFill>
                  <a:schemeClr val="bg1"/>
                </a:solidFill>
              </a:rPr>
              <a:t>UnserModelasst </a:t>
            </a:r>
            <a:r>
              <a:rPr lang="de-DE" sz="1800" dirty="0">
                <a:solidFill>
                  <a:schemeClr val="bg1"/>
                </a:solidFill>
              </a:rPr>
              <a:t>sich zu stark an unsere</a:t>
            </a:r>
          </a:p>
          <a:p>
            <a:r>
              <a:rPr lang="de-DE" sz="1800" dirty="0">
                <a:solidFill>
                  <a:schemeClr val="bg1"/>
                </a:solidFill>
              </a:rPr>
              <a:t>Trainingsdaten an</a:t>
            </a:r>
          </a:p>
        </p:txBody>
      </p:sp>
      <p:sp>
        <p:nvSpPr>
          <p:cNvPr id="7" name="Textfeld 6">
            <a:extLst>
              <a:ext uri="{FF2B5EF4-FFF2-40B4-BE49-F238E27FC236}">
                <a16:creationId xmlns:a16="http://schemas.microsoft.com/office/drawing/2014/main" id="{C04EAF46-D446-4196-9721-34767C9F91C1}"/>
              </a:ext>
            </a:extLst>
          </p:cNvPr>
          <p:cNvSpPr txBox="1"/>
          <p:nvPr/>
        </p:nvSpPr>
        <p:spPr>
          <a:xfrm>
            <a:off x="901091" y="3860011"/>
            <a:ext cx="4746674" cy="1077218"/>
          </a:xfrm>
          <a:prstGeom prst="rect">
            <a:avLst/>
          </a:prstGeom>
          <a:noFill/>
        </p:spPr>
        <p:txBody>
          <a:bodyPr wrap="square">
            <a:spAutoFit/>
          </a:bodyPr>
          <a:lstStyle/>
          <a:p>
            <a:r>
              <a:rPr lang="de-DE" b="1" dirty="0">
                <a:solidFill>
                  <a:srgbClr val="C00000"/>
                </a:solidFill>
              </a:rPr>
              <a:t>• Idee :</a:t>
            </a:r>
          </a:p>
          <a:p>
            <a:endParaRPr lang="de-DE" sz="1200" b="1" dirty="0">
              <a:solidFill>
                <a:srgbClr val="C00000"/>
              </a:solidFill>
            </a:endParaRPr>
          </a:p>
          <a:p>
            <a:pPr marL="285750" indent="-285750">
              <a:buFont typeface="Wingdings" panose="05000000000000000000" pitchFamily="2" charset="2"/>
              <a:buChar char="§"/>
            </a:pPr>
            <a:r>
              <a:rPr lang="de-DE" sz="1200" b="1" dirty="0">
                <a:solidFill>
                  <a:schemeClr val="accent3">
                    <a:lumMod val="50000"/>
                  </a:schemeClr>
                </a:solidFill>
              </a:rPr>
              <a:t> Wir halten Daten zurück</a:t>
            </a:r>
          </a:p>
          <a:p>
            <a:pPr marL="285750" indent="-285750">
              <a:buFont typeface="Wingdings" panose="05000000000000000000" pitchFamily="2" charset="2"/>
              <a:buChar char="§"/>
            </a:pPr>
            <a:r>
              <a:rPr lang="de-DE" sz="1200" b="1" dirty="0">
                <a:solidFill>
                  <a:schemeClr val="accent3">
                    <a:lumMod val="50000"/>
                  </a:schemeClr>
                </a:solidFill>
              </a:rPr>
              <a:t> Diese Daten verwenden wir anschließend, um die</a:t>
            </a:r>
          </a:p>
          <a:p>
            <a:r>
              <a:rPr lang="de-DE" sz="1200" b="1" dirty="0">
                <a:solidFill>
                  <a:schemeClr val="accent3">
                    <a:lumMod val="50000"/>
                  </a:schemeClr>
                </a:solidFill>
              </a:rPr>
              <a:t>       Genauigkeit von unserem Modell zu berechnen</a:t>
            </a:r>
          </a:p>
        </p:txBody>
      </p:sp>
      <p:pic>
        <p:nvPicPr>
          <p:cNvPr id="6" name="Grafik 5">
            <a:extLst>
              <a:ext uri="{FF2B5EF4-FFF2-40B4-BE49-F238E27FC236}">
                <a16:creationId xmlns:a16="http://schemas.microsoft.com/office/drawing/2014/main" id="{1EEE79D3-45EE-4B58-BCAA-1A3D61452D83}"/>
              </a:ext>
            </a:extLst>
          </p:cNvPr>
          <p:cNvPicPr>
            <a:picLocks noChangeAspect="1"/>
          </p:cNvPicPr>
          <p:nvPr/>
        </p:nvPicPr>
        <p:blipFill>
          <a:blip r:embed="rId3"/>
          <a:stretch>
            <a:fillRect/>
          </a:stretch>
        </p:blipFill>
        <p:spPr>
          <a:xfrm>
            <a:off x="6356522" y="744881"/>
            <a:ext cx="1909505" cy="1206672"/>
          </a:xfrm>
          <a:prstGeom prst="rect">
            <a:avLst/>
          </a:prstGeom>
        </p:spPr>
      </p:pic>
      <p:pic>
        <p:nvPicPr>
          <p:cNvPr id="9" name="Grafik 8">
            <a:extLst>
              <a:ext uri="{FF2B5EF4-FFF2-40B4-BE49-F238E27FC236}">
                <a16:creationId xmlns:a16="http://schemas.microsoft.com/office/drawing/2014/main" id="{EBB6508A-E5FB-409A-A0F7-0EC1BD262713}"/>
              </a:ext>
            </a:extLst>
          </p:cNvPr>
          <p:cNvPicPr>
            <a:picLocks noChangeAspect="1"/>
          </p:cNvPicPr>
          <p:nvPr/>
        </p:nvPicPr>
        <p:blipFill>
          <a:blip r:embed="rId4"/>
          <a:stretch>
            <a:fillRect/>
          </a:stretch>
        </p:blipFill>
        <p:spPr>
          <a:xfrm>
            <a:off x="6436200" y="2022126"/>
            <a:ext cx="1909505" cy="1332162"/>
          </a:xfrm>
          <a:prstGeom prst="rect">
            <a:avLst/>
          </a:prstGeom>
        </p:spPr>
      </p:pic>
      <p:pic>
        <p:nvPicPr>
          <p:cNvPr id="10" name="Grafik 9">
            <a:extLst>
              <a:ext uri="{FF2B5EF4-FFF2-40B4-BE49-F238E27FC236}">
                <a16:creationId xmlns:a16="http://schemas.microsoft.com/office/drawing/2014/main" id="{A1A2C2C3-3042-485D-8C23-1C67DD5E6120}"/>
              </a:ext>
            </a:extLst>
          </p:cNvPr>
          <p:cNvPicPr>
            <a:picLocks noChangeAspect="1"/>
          </p:cNvPicPr>
          <p:nvPr/>
        </p:nvPicPr>
        <p:blipFill>
          <a:blip r:embed="rId5"/>
          <a:stretch>
            <a:fillRect/>
          </a:stretch>
        </p:blipFill>
        <p:spPr>
          <a:xfrm>
            <a:off x="6221506" y="3476618"/>
            <a:ext cx="2375648" cy="1285889"/>
          </a:xfrm>
          <a:prstGeom prst="rect">
            <a:avLst/>
          </a:prstGeom>
        </p:spPr>
      </p:pic>
    </p:spTree>
    <p:extLst>
      <p:ext uri="{BB962C8B-B14F-4D97-AF65-F5344CB8AC3E}">
        <p14:creationId xmlns:p14="http://schemas.microsoft.com/office/powerpoint/2010/main" val="1533742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60"/>
        <p:cNvGrpSpPr/>
        <p:nvPr/>
      </p:nvGrpSpPr>
      <p:grpSpPr>
        <a:xfrm>
          <a:off x="0" y="0"/>
          <a:ext cx="0" cy="0"/>
          <a:chOff x="0" y="0"/>
          <a:chExt cx="0" cy="0"/>
        </a:xfrm>
      </p:grpSpPr>
      <p:sp>
        <p:nvSpPr>
          <p:cNvPr id="362" name="Google Shape;362;p45"/>
          <p:cNvSpPr txBox="1">
            <a:spLocks noGrp="1"/>
          </p:cNvSpPr>
          <p:nvPr>
            <p:ph type="body" idx="1"/>
          </p:nvPr>
        </p:nvSpPr>
        <p:spPr>
          <a:xfrm>
            <a:off x="248947" y="746630"/>
            <a:ext cx="8520600" cy="3618125"/>
          </a:xfrm>
          <a:prstGeom prst="rect">
            <a:avLst/>
          </a:prstGeom>
        </p:spPr>
        <p:txBody>
          <a:bodyPr spcFirstLastPara="1" wrap="square" lIns="91425" tIns="91425" rIns="91425" bIns="91425" anchor="t" anchorCtr="0">
            <a:noAutofit/>
          </a:bodyPr>
          <a:lstStyle/>
          <a:p>
            <a:pPr marL="457200" marR="0" lvl="0" indent="-387350" algn="l" rtl="0">
              <a:lnSpc>
                <a:spcPct val="115000"/>
              </a:lnSpc>
              <a:spcBef>
                <a:spcPts val="0"/>
              </a:spcBef>
              <a:spcAft>
                <a:spcPts val="0"/>
              </a:spcAft>
              <a:buClr>
                <a:srgbClr val="434343"/>
              </a:buClr>
              <a:buSzPts val="2500"/>
              <a:buFont typeface="Montserrat"/>
              <a:buChar char="●"/>
            </a:pPr>
            <a:r>
              <a:rPr lang="de-DE" sz="2800" dirty="0"/>
              <a:t>Neuronale Netze Vor- &amp; Nachteil</a:t>
            </a:r>
            <a:endParaRPr sz="2500" dirty="0">
              <a:solidFill>
                <a:srgbClr val="434343"/>
              </a:solidFill>
              <a:latin typeface="+mn-lt"/>
              <a:ea typeface="Montserrat"/>
              <a:cs typeface="Montserrat"/>
              <a:sym typeface="Montserrat"/>
            </a:endParaRPr>
          </a:p>
        </p:txBody>
      </p:sp>
      <p:sp>
        <p:nvSpPr>
          <p:cNvPr id="30" name="Textfeld 29">
            <a:extLst>
              <a:ext uri="{FF2B5EF4-FFF2-40B4-BE49-F238E27FC236}">
                <a16:creationId xmlns:a16="http://schemas.microsoft.com/office/drawing/2014/main" id="{708B93DD-A690-46DE-BC8C-BE1BECC5C490}"/>
              </a:ext>
            </a:extLst>
          </p:cNvPr>
          <p:cNvSpPr txBox="1"/>
          <p:nvPr/>
        </p:nvSpPr>
        <p:spPr>
          <a:xfrm>
            <a:off x="674083" y="1489660"/>
            <a:ext cx="6856270" cy="2893100"/>
          </a:xfrm>
          <a:prstGeom prst="rect">
            <a:avLst/>
          </a:prstGeom>
          <a:noFill/>
        </p:spPr>
        <p:txBody>
          <a:bodyPr wrap="square">
            <a:spAutoFit/>
          </a:bodyPr>
          <a:lstStyle/>
          <a:p>
            <a:pPr marL="285750" indent="-285750">
              <a:buFont typeface="Wingdings" panose="05000000000000000000" pitchFamily="2" charset="2"/>
              <a:buChar char="Ø"/>
            </a:pPr>
            <a:r>
              <a:rPr lang="de-DE" dirty="0">
                <a:latin typeface="Arial" panose="020B0604020202020204" pitchFamily="34" charset="0"/>
                <a:cs typeface="Arial" panose="020B0604020202020204" pitchFamily="34" charset="0"/>
              </a:rPr>
              <a:t>Matrixmultiplikation</a:t>
            </a:r>
          </a:p>
          <a:p>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de-DE" dirty="0">
                <a:latin typeface="Arial" panose="020B0604020202020204" pitchFamily="34" charset="0"/>
                <a:cs typeface="Arial" panose="020B0604020202020204" pitchFamily="34" charset="0"/>
              </a:rPr>
              <a:t>Gewicht beschreibt Interaktion  zwischen Output und Input</a:t>
            </a:r>
          </a:p>
          <a:p>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de-DE" dirty="0">
                <a:latin typeface="Arial" panose="020B0604020202020204" pitchFamily="34" charset="0"/>
                <a:cs typeface="Arial" panose="020B0604020202020204" pitchFamily="34" charset="0"/>
              </a:rPr>
              <a:t>Jeder Output interagiert mit jeder Input Einheit</a:t>
            </a:r>
          </a:p>
          <a:p>
            <a:pPr marL="285750" indent="-285750">
              <a:buFont typeface="Wingdings" panose="05000000000000000000" pitchFamily="2" charset="2"/>
              <a:buChar char="Ø"/>
            </a:pP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de-DE" dirty="0">
                <a:latin typeface="Arial" panose="020B0604020202020204" pitchFamily="34" charset="0"/>
                <a:cs typeface="Arial" panose="020B0604020202020204" pitchFamily="34" charset="0"/>
              </a:rPr>
              <a:t>Hoher Trainingsdatenbedarf </a:t>
            </a:r>
          </a:p>
          <a:p>
            <a:pPr marL="285750" indent="-285750">
              <a:buFont typeface="Wingdings" panose="05000000000000000000" pitchFamily="2" charset="2"/>
              <a:buChar char="Ø"/>
            </a:pP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de-DE" dirty="0">
                <a:latin typeface="Arial" panose="020B0604020202020204" pitchFamily="34" charset="0"/>
                <a:cs typeface="Arial" panose="020B0604020202020204" pitchFamily="34" charset="0"/>
              </a:rPr>
              <a:t>Hoher Rechenaufwand </a:t>
            </a:r>
          </a:p>
          <a:p>
            <a:pPr marL="285750" indent="-285750">
              <a:buFont typeface="Wingdings" panose="05000000000000000000" pitchFamily="2" charset="2"/>
              <a:buChar char="Ø"/>
            </a:pPr>
            <a:endParaRPr lang="de-DE"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de-DE" dirty="0">
                <a:latin typeface="Arial" panose="020B0604020202020204" pitchFamily="34" charset="0"/>
                <a:cs typeface="Arial" panose="020B0604020202020204" pitchFamily="34" charset="0"/>
              </a:rPr>
              <a:t>Trial-and-Error zur Optimierung</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http://www.mi.uni-koeln.de/wp-znikolic/wp-content/uploads/2019/06/10-Thamm.pdf</a:t>
            </a:r>
          </a:p>
        </p:txBody>
      </p:sp>
      <p:sp>
        <p:nvSpPr>
          <p:cNvPr id="4" name="Foliennummernplatzhalter 3">
            <a:extLst>
              <a:ext uri="{FF2B5EF4-FFF2-40B4-BE49-F238E27FC236}">
                <a16:creationId xmlns:a16="http://schemas.microsoft.com/office/drawing/2014/main" id="{7C9BFC34-09C3-4D2D-8512-9CF7DD2DFD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21</a:t>
            </a:fld>
            <a:endParaRPr lang="de-DE"/>
          </a:p>
        </p:txBody>
      </p:sp>
      <p:sp>
        <p:nvSpPr>
          <p:cNvPr id="34" name="Google Shape;392;p46">
            <a:extLst>
              <a:ext uri="{FF2B5EF4-FFF2-40B4-BE49-F238E27FC236}">
                <a16:creationId xmlns:a16="http://schemas.microsoft.com/office/drawing/2014/main" id="{DC34372C-72DC-4C4E-8F4B-1D016A215262}"/>
              </a:ext>
            </a:extLst>
          </p:cNvPr>
          <p:cNvSpPr txBox="1">
            <a:spLocks noGrp="1"/>
          </p:cNvSpPr>
          <p:nvPr>
            <p:ph type="title"/>
          </p:nvPr>
        </p:nvSpPr>
        <p:spPr>
          <a:xfrm>
            <a:off x="1124074" y="173930"/>
            <a:ext cx="712480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2800" b="1" i="0" u="none" strike="noStrike" baseline="0" dirty="0">
                <a:solidFill>
                  <a:srgbClr val="002060"/>
                </a:solidFill>
                <a:latin typeface="+mn-lt"/>
              </a:rPr>
              <a:t>Eigenschaften eines </a:t>
            </a:r>
            <a:r>
              <a:rPr lang="de-DE" sz="2800" b="1" dirty="0">
                <a:solidFill>
                  <a:srgbClr val="002060"/>
                </a:solidFill>
                <a:latin typeface="+mn-lt"/>
                <a:ea typeface="Montserrat"/>
                <a:cs typeface="Montserrat"/>
                <a:sym typeface="Montserrat"/>
              </a:rPr>
              <a:t>ANN</a:t>
            </a:r>
            <a:endParaRPr b="1" dirty="0">
              <a:solidFill>
                <a:srgbClr val="002060"/>
              </a:solidFill>
              <a:latin typeface="+mn-l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Google Shape;362;p45"/>
          <p:cNvSpPr txBox="1">
            <a:spLocks noGrp="1"/>
          </p:cNvSpPr>
          <p:nvPr>
            <p:ph type="body" idx="1"/>
          </p:nvPr>
        </p:nvSpPr>
        <p:spPr>
          <a:xfrm>
            <a:off x="226208" y="811003"/>
            <a:ext cx="8520600" cy="3618125"/>
          </a:xfrm>
          <a:prstGeom prst="rect">
            <a:avLst/>
          </a:prstGeom>
        </p:spPr>
        <p:txBody>
          <a:bodyPr spcFirstLastPara="1" wrap="square" lIns="91425" tIns="91425" rIns="91425" bIns="91425" anchor="t" anchorCtr="0">
            <a:noAutofit/>
          </a:bodyPr>
          <a:lstStyle/>
          <a:p>
            <a:pPr marL="457200" marR="0" lvl="0" indent="-387350" algn="l" rtl="0">
              <a:lnSpc>
                <a:spcPct val="115000"/>
              </a:lnSpc>
              <a:spcBef>
                <a:spcPts val="0"/>
              </a:spcBef>
              <a:spcAft>
                <a:spcPts val="0"/>
              </a:spcAft>
              <a:buClr>
                <a:srgbClr val="434343"/>
              </a:buClr>
              <a:buSzPts val="2500"/>
              <a:buFont typeface="Montserrat"/>
              <a:buChar char="●"/>
            </a:pPr>
            <a:r>
              <a:rPr lang="de-DE" sz="2500" dirty="0">
                <a:solidFill>
                  <a:srgbClr val="434343"/>
                </a:solidFill>
                <a:latin typeface="+mn-lt"/>
                <a:ea typeface="Montserrat"/>
                <a:cs typeface="Montserrat"/>
                <a:sym typeface="Montserrat"/>
              </a:rPr>
              <a:t>Vollständig angeschlossen, mit vielen Parametern!</a:t>
            </a:r>
            <a:endParaRPr sz="2500" dirty="0">
              <a:solidFill>
                <a:srgbClr val="434343"/>
              </a:solidFill>
              <a:latin typeface="+mn-lt"/>
              <a:ea typeface="Montserrat"/>
              <a:cs typeface="Montserrat"/>
              <a:sym typeface="Montserrat"/>
            </a:endParaRPr>
          </a:p>
        </p:txBody>
      </p:sp>
      <p:grpSp>
        <p:nvGrpSpPr>
          <p:cNvPr id="3" name="Gruppieren 2">
            <a:extLst>
              <a:ext uri="{FF2B5EF4-FFF2-40B4-BE49-F238E27FC236}">
                <a16:creationId xmlns:a16="http://schemas.microsoft.com/office/drawing/2014/main" id="{0380C15C-2C57-4B5B-9AC3-6960216E3B4A}"/>
              </a:ext>
            </a:extLst>
          </p:cNvPr>
          <p:cNvGrpSpPr/>
          <p:nvPr/>
        </p:nvGrpSpPr>
        <p:grpSpPr>
          <a:xfrm>
            <a:off x="5214138" y="1810014"/>
            <a:ext cx="2893277" cy="2688019"/>
            <a:chOff x="3118723" y="1644488"/>
            <a:chExt cx="3602152" cy="3434987"/>
          </a:xfrm>
        </p:grpSpPr>
        <p:sp>
          <p:nvSpPr>
            <p:cNvPr id="363" name="Google Shape;363;p45"/>
            <p:cNvSpPr/>
            <p:nvPr/>
          </p:nvSpPr>
          <p:spPr>
            <a:xfrm flipH="1">
              <a:off x="31187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5"/>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5"/>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flipH="1">
              <a:off x="3118723" y="340656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5"/>
            <p:cNvSpPr/>
            <p:nvPr/>
          </p:nvSpPr>
          <p:spPr>
            <a:xfrm flipH="1">
              <a:off x="3118723" y="399161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5"/>
            <p:cNvSpPr/>
            <p:nvPr/>
          </p:nvSpPr>
          <p:spPr>
            <a:xfrm flipH="1">
              <a:off x="3118723" y="4576675"/>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5"/>
            <p:cNvSpPr/>
            <p:nvPr/>
          </p:nvSpPr>
          <p:spPr>
            <a:xfrm flipH="1">
              <a:off x="4613023" y="23118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5"/>
            <p:cNvSpPr/>
            <p:nvPr/>
          </p:nvSpPr>
          <p:spPr>
            <a:xfrm flipH="1">
              <a:off x="4613023" y="29003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flipH="1">
              <a:off x="4613023" y="34888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 name="Google Shape;372;p45"/>
            <p:cNvCxnSpPr>
              <a:stCxn id="363" idx="2"/>
              <a:endCxn id="369" idx="6"/>
            </p:cNvCxnSpPr>
            <p:nvPr/>
          </p:nvCxnSpPr>
          <p:spPr>
            <a:xfrm>
              <a:off x="3621523" y="1895888"/>
              <a:ext cx="991500" cy="667200"/>
            </a:xfrm>
            <a:prstGeom prst="straightConnector1">
              <a:avLst/>
            </a:prstGeom>
            <a:noFill/>
            <a:ln w="19050" cap="flat" cmpd="sng">
              <a:solidFill>
                <a:schemeClr val="dk2"/>
              </a:solidFill>
              <a:prstDash val="solid"/>
              <a:round/>
              <a:headEnd type="none" w="med" len="med"/>
              <a:tailEnd type="none" w="med" len="med"/>
            </a:ln>
          </p:spPr>
        </p:cxnSp>
        <p:cxnSp>
          <p:nvCxnSpPr>
            <p:cNvPr id="373" name="Google Shape;373;p45"/>
            <p:cNvCxnSpPr>
              <a:stCxn id="363" idx="2"/>
              <a:endCxn id="370" idx="6"/>
            </p:cNvCxnSpPr>
            <p:nvPr/>
          </p:nvCxnSpPr>
          <p:spPr>
            <a:xfrm>
              <a:off x="3621523" y="1895888"/>
              <a:ext cx="991500" cy="1255800"/>
            </a:xfrm>
            <a:prstGeom prst="straightConnector1">
              <a:avLst/>
            </a:prstGeom>
            <a:noFill/>
            <a:ln w="19050" cap="flat" cmpd="sng">
              <a:solidFill>
                <a:schemeClr val="dk2"/>
              </a:solidFill>
              <a:prstDash val="solid"/>
              <a:round/>
              <a:headEnd type="none" w="med" len="med"/>
              <a:tailEnd type="none" w="med" len="med"/>
            </a:ln>
          </p:spPr>
        </p:cxnSp>
        <p:cxnSp>
          <p:nvCxnSpPr>
            <p:cNvPr id="374" name="Google Shape;374;p45"/>
            <p:cNvCxnSpPr>
              <a:stCxn id="363" idx="2"/>
              <a:endCxn id="371" idx="6"/>
            </p:cNvCxnSpPr>
            <p:nvPr/>
          </p:nvCxnSpPr>
          <p:spPr>
            <a:xfrm>
              <a:off x="3621523" y="1895888"/>
              <a:ext cx="991500" cy="1844400"/>
            </a:xfrm>
            <a:prstGeom prst="straightConnector1">
              <a:avLst/>
            </a:prstGeom>
            <a:noFill/>
            <a:ln w="19050" cap="flat" cmpd="sng">
              <a:solidFill>
                <a:schemeClr val="dk2"/>
              </a:solidFill>
              <a:prstDash val="solid"/>
              <a:round/>
              <a:headEnd type="none" w="med" len="med"/>
              <a:tailEnd type="none" w="med" len="med"/>
            </a:ln>
          </p:spPr>
        </p:cxnSp>
        <p:cxnSp>
          <p:nvCxnSpPr>
            <p:cNvPr id="375" name="Google Shape;375;p45"/>
            <p:cNvCxnSpPr>
              <a:stCxn id="364" idx="2"/>
              <a:endCxn id="369" idx="6"/>
            </p:cNvCxnSpPr>
            <p:nvPr/>
          </p:nvCxnSpPr>
          <p:spPr>
            <a:xfrm>
              <a:off x="3621523" y="2484400"/>
              <a:ext cx="991500" cy="78900"/>
            </a:xfrm>
            <a:prstGeom prst="straightConnector1">
              <a:avLst/>
            </a:prstGeom>
            <a:noFill/>
            <a:ln w="19050" cap="flat" cmpd="sng">
              <a:solidFill>
                <a:schemeClr val="dk2"/>
              </a:solidFill>
              <a:prstDash val="solid"/>
              <a:round/>
              <a:headEnd type="none" w="med" len="med"/>
              <a:tailEnd type="none" w="med" len="med"/>
            </a:ln>
          </p:spPr>
        </p:cxnSp>
        <p:cxnSp>
          <p:nvCxnSpPr>
            <p:cNvPr id="376" name="Google Shape;376;p45"/>
            <p:cNvCxnSpPr>
              <a:stCxn id="364" idx="2"/>
              <a:endCxn id="370" idx="6"/>
            </p:cNvCxnSpPr>
            <p:nvPr/>
          </p:nvCxnSpPr>
          <p:spPr>
            <a:xfrm>
              <a:off x="3621523" y="2484400"/>
              <a:ext cx="991500" cy="667200"/>
            </a:xfrm>
            <a:prstGeom prst="straightConnector1">
              <a:avLst/>
            </a:prstGeom>
            <a:noFill/>
            <a:ln w="19050" cap="flat" cmpd="sng">
              <a:solidFill>
                <a:schemeClr val="dk2"/>
              </a:solidFill>
              <a:prstDash val="solid"/>
              <a:round/>
              <a:headEnd type="none" w="med" len="med"/>
              <a:tailEnd type="none" w="med" len="med"/>
            </a:ln>
          </p:spPr>
        </p:cxnSp>
        <p:cxnSp>
          <p:nvCxnSpPr>
            <p:cNvPr id="377" name="Google Shape;377;p45"/>
            <p:cNvCxnSpPr>
              <a:stCxn id="364" idx="2"/>
              <a:endCxn id="371" idx="6"/>
            </p:cNvCxnSpPr>
            <p:nvPr/>
          </p:nvCxnSpPr>
          <p:spPr>
            <a:xfrm>
              <a:off x="3621523" y="2484400"/>
              <a:ext cx="991500" cy="1255800"/>
            </a:xfrm>
            <a:prstGeom prst="straightConnector1">
              <a:avLst/>
            </a:prstGeom>
            <a:noFill/>
            <a:ln w="19050" cap="flat" cmpd="sng">
              <a:solidFill>
                <a:schemeClr val="dk2"/>
              </a:solidFill>
              <a:prstDash val="solid"/>
              <a:round/>
              <a:headEnd type="none" w="med" len="med"/>
              <a:tailEnd type="none" w="med" len="med"/>
            </a:ln>
          </p:spPr>
        </p:cxnSp>
        <p:cxnSp>
          <p:nvCxnSpPr>
            <p:cNvPr id="378" name="Google Shape;378;p45"/>
            <p:cNvCxnSpPr>
              <a:stCxn id="365" idx="2"/>
              <a:endCxn id="371" idx="6"/>
            </p:cNvCxnSpPr>
            <p:nvPr/>
          </p:nvCxnSpPr>
          <p:spPr>
            <a:xfrm>
              <a:off x="3621523" y="3072900"/>
              <a:ext cx="991500" cy="667200"/>
            </a:xfrm>
            <a:prstGeom prst="straightConnector1">
              <a:avLst/>
            </a:prstGeom>
            <a:noFill/>
            <a:ln w="19050" cap="flat" cmpd="sng">
              <a:solidFill>
                <a:schemeClr val="dk2"/>
              </a:solidFill>
              <a:prstDash val="solid"/>
              <a:round/>
              <a:headEnd type="none" w="med" len="med"/>
              <a:tailEnd type="none" w="med" len="med"/>
            </a:ln>
          </p:spPr>
        </p:cxnSp>
        <p:cxnSp>
          <p:nvCxnSpPr>
            <p:cNvPr id="379" name="Google Shape;379;p45"/>
            <p:cNvCxnSpPr>
              <a:stCxn id="366" idx="2"/>
              <a:endCxn id="371" idx="6"/>
            </p:cNvCxnSpPr>
            <p:nvPr/>
          </p:nvCxnSpPr>
          <p:spPr>
            <a:xfrm>
              <a:off x="3621523" y="3657963"/>
              <a:ext cx="991500" cy="82200"/>
            </a:xfrm>
            <a:prstGeom prst="straightConnector1">
              <a:avLst/>
            </a:prstGeom>
            <a:noFill/>
            <a:ln w="19050" cap="flat" cmpd="sng">
              <a:solidFill>
                <a:schemeClr val="dk2"/>
              </a:solidFill>
              <a:prstDash val="solid"/>
              <a:round/>
              <a:headEnd type="none" w="med" len="med"/>
              <a:tailEnd type="none" w="med" len="med"/>
            </a:ln>
          </p:spPr>
        </p:cxnSp>
        <p:cxnSp>
          <p:nvCxnSpPr>
            <p:cNvPr id="380" name="Google Shape;380;p45"/>
            <p:cNvCxnSpPr>
              <a:stCxn id="367" idx="2"/>
              <a:endCxn id="371" idx="6"/>
            </p:cNvCxnSpPr>
            <p:nvPr/>
          </p:nvCxnSpPr>
          <p:spPr>
            <a:xfrm rot="10800000" flipH="1">
              <a:off x="3621523" y="3740213"/>
              <a:ext cx="991500" cy="502800"/>
            </a:xfrm>
            <a:prstGeom prst="straightConnector1">
              <a:avLst/>
            </a:prstGeom>
            <a:noFill/>
            <a:ln w="19050" cap="flat" cmpd="sng">
              <a:solidFill>
                <a:schemeClr val="dk2"/>
              </a:solidFill>
              <a:prstDash val="solid"/>
              <a:round/>
              <a:headEnd type="none" w="med" len="med"/>
              <a:tailEnd type="none" w="med" len="med"/>
            </a:ln>
          </p:spPr>
        </p:cxnSp>
        <p:cxnSp>
          <p:nvCxnSpPr>
            <p:cNvPr id="381" name="Google Shape;381;p45"/>
            <p:cNvCxnSpPr>
              <a:stCxn id="368" idx="2"/>
              <a:endCxn id="371" idx="6"/>
            </p:cNvCxnSpPr>
            <p:nvPr/>
          </p:nvCxnSpPr>
          <p:spPr>
            <a:xfrm rot="10800000" flipH="1">
              <a:off x="3621523" y="3740275"/>
              <a:ext cx="991500" cy="1087800"/>
            </a:xfrm>
            <a:prstGeom prst="straightConnector1">
              <a:avLst/>
            </a:prstGeom>
            <a:noFill/>
            <a:ln w="19050" cap="flat" cmpd="sng">
              <a:solidFill>
                <a:schemeClr val="dk2"/>
              </a:solidFill>
              <a:prstDash val="solid"/>
              <a:round/>
              <a:headEnd type="none" w="med" len="med"/>
              <a:tailEnd type="none" w="med" len="med"/>
            </a:ln>
          </p:spPr>
        </p:cxnSp>
        <p:cxnSp>
          <p:nvCxnSpPr>
            <p:cNvPr id="382" name="Google Shape;382;p45"/>
            <p:cNvCxnSpPr>
              <a:stCxn id="368" idx="2"/>
              <a:endCxn id="370" idx="6"/>
            </p:cNvCxnSpPr>
            <p:nvPr/>
          </p:nvCxnSpPr>
          <p:spPr>
            <a:xfrm rot="10800000" flipH="1">
              <a:off x="3621523" y="3151675"/>
              <a:ext cx="991500" cy="1676400"/>
            </a:xfrm>
            <a:prstGeom prst="straightConnector1">
              <a:avLst/>
            </a:prstGeom>
            <a:noFill/>
            <a:ln w="19050" cap="flat" cmpd="sng">
              <a:solidFill>
                <a:schemeClr val="dk2"/>
              </a:solidFill>
              <a:prstDash val="solid"/>
              <a:round/>
              <a:headEnd type="none" w="med" len="med"/>
              <a:tailEnd type="none" w="med" len="med"/>
            </a:ln>
          </p:spPr>
        </p:cxnSp>
        <p:cxnSp>
          <p:nvCxnSpPr>
            <p:cNvPr id="383" name="Google Shape;383;p45"/>
            <p:cNvCxnSpPr>
              <a:stCxn id="367" idx="2"/>
              <a:endCxn id="370" idx="6"/>
            </p:cNvCxnSpPr>
            <p:nvPr/>
          </p:nvCxnSpPr>
          <p:spPr>
            <a:xfrm rot="10800000" flipH="1">
              <a:off x="3621523" y="3151613"/>
              <a:ext cx="991500" cy="1091400"/>
            </a:xfrm>
            <a:prstGeom prst="straightConnector1">
              <a:avLst/>
            </a:prstGeom>
            <a:noFill/>
            <a:ln w="19050" cap="flat" cmpd="sng">
              <a:solidFill>
                <a:schemeClr val="dk2"/>
              </a:solidFill>
              <a:prstDash val="solid"/>
              <a:round/>
              <a:headEnd type="none" w="med" len="med"/>
              <a:tailEnd type="none" w="med" len="med"/>
            </a:ln>
          </p:spPr>
        </p:cxnSp>
        <p:cxnSp>
          <p:nvCxnSpPr>
            <p:cNvPr id="384" name="Google Shape;384;p45"/>
            <p:cNvCxnSpPr>
              <a:stCxn id="366" idx="2"/>
              <a:endCxn id="370" idx="6"/>
            </p:cNvCxnSpPr>
            <p:nvPr/>
          </p:nvCxnSpPr>
          <p:spPr>
            <a:xfrm rot="10800000" flipH="1">
              <a:off x="3621523" y="3151863"/>
              <a:ext cx="991500" cy="506100"/>
            </a:xfrm>
            <a:prstGeom prst="straightConnector1">
              <a:avLst/>
            </a:prstGeom>
            <a:noFill/>
            <a:ln w="19050" cap="flat" cmpd="sng">
              <a:solidFill>
                <a:schemeClr val="dk2"/>
              </a:solidFill>
              <a:prstDash val="solid"/>
              <a:round/>
              <a:headEnd type="none" w="med" len="med"/>
              <a:tailEnd type="none" w="med" len="med"/>
            </a:ln>
          </p:spPr>
        </p:cxnSp>
        <p:cxnSp>
          <p:nvCxnSpPr>
            <p:cNvPr id="385" name="Google Shape;385;p45"/>
            <p:cNvCxnSpPr>
              <a:stCxn id="365" idx="2"/>
              <a:endCxn id="370" idx="6"/>
            </p:cNvCxnSpPr>
            <p:nvPr/>
          </p:nvCxnSpPr>
          <p:spPr>
            <a:xfrm>
              <a:off x="3621523" y="3072900"/>
              <a:ext cx="991500" cy="78900"/>
            </a:xfrm>
            <a:prstGeom prst="straightConnector1">
              <a:avLst/>
            </a:prstGeom>
            <a:noFill/>
            <a:ln w="19050" cap="flat" cmpd="sng">
              <a:solidFill>
                <a:schemeClr val="dk2"/>
              </a:solidFill>
              <a:prstDash val="solid"/>
              <a:round/>
              <a:headEnd type="none" w="med" len="med"/>
              <a:tailEnd type="none" w="med" len="med"/>
            </a:ln>
          </p:spPr>
        </p:cxnSp>
        <p:cxnSp>
          <p:nvCxnSpPr>
            <p:cNvPr id="386" name="Google Shape;386;p45"/>
            <p:cNvCxnSpPr>
              <a:stCxn id="365" idx="2"/>
              <a:endCxn id="369" idx="6"/>
            </p:cNvCxnSpPr>
            <p:nvPr/>
          </p:nvCxnSpPr>
          <p:spPr>
            <a:xfrm rot="10800000" flipH="1">
              <a:off x="3621523" y="2563200"/>
              <a:ext cx="991500" cy="509700"/>
            </a:xfrm>
            <a:prstGeom prst="straightConnector1">
              <a:avLst/>
            </a:prstGeom>
            <a:noFill/>
            <a:ln w="19050" cap="flat" cmpd="sng">
              <a:solidFill>
                <a:schemeClr val="dk2"/>
              </a:solidFill>
              <a:prstDash val="solid"/>
              <a:round/>
              <a:headEnd type="none" w="med" len="med"/>
              <a:tailEnd type="none" w="med" len="med"/>
            </a:ln>
          </p:spPr>
        </p:cxnSp>
        <p:cxnSp>
          <p:nvCxnSpPr>
            <p:cNvPr id="387" name="Google Shape;387;p45"/>
            <p:cNvCxnSpPr/>
            <p:nvPr/>
          </p:nvCxnSpPr>
          <p:spPr>
            <a:xfrm>
              <a:off x="5426975" y="3118100"/>
              <a:ext cx="1293900" cy="0"/>
            </a:xfrm>
            <a:prstGeom prst="straightConnector1">
              <a:avLst/>
            </a:prstGeom>
            <a:noFill/>
            <a:ln w="38100" cap="flat" cmpd="sng">
              <a:solidFill>
                <a:schemeClr val="dk2"/>
              </a:solidFill>
              <a:prstDash val="dash"/>
              <a:round/>
              <a:headEnd type="none" w="med" len="med"/>
              <a:tailEnd type="triangle" w="med" len="med"/>
            </a:ln>
          </p:spPr>
        </p:cxnSp>
      </p:grpSp>
      <p:sp>
        <p:nvSpPr>
          <p:cNvPr id="30" name="Textfeld 29">
            <a:extLst>
              <a:ext uri="{FF2B5EF4-FFF2-40B4-BE49-F238E27FC236}">
                <a16:creationId xmlns:a16="http://schemas.microsoft.com/office/drawing/2014/main" id="{708B93DD-A690-46DE-BC8C-BE1BECC5C490}"/>
              </a:ext>
            </a:extLst>
          </p:cNvPr>
          <p:cNvSpPr txBox="1"/>
          <p:nvPr/>
        </p:nvSpPr>
        <p:spPr>
          <a:xfrm>
            <a:off x="268534" y="2006745"/>
            <a:ext cx="4572000" cy="2031325"/>
          </a:xfrm>
          <a:prstGeom prst="rect">
            <a:avLst/>
          </a:prstGeom>
          <a:noFill/>
        </p:spPr>
        <p:txBody>
          <a:bodyPr wrap="square">
            <a:spAutoFit/>
          </a:bodyPr>
          <a:lstStyle/>
          <a:p>
            <a:pPr marL="285750" indent="-285750">
              <a:buFont typeface="Wingdings" panose="05000000000000000000" pitchFamily="2" charset="2"/>
              <a:buChar char="Ø"/>
            </a:pPr>
            <a:r>
              <a:rPr lang="de-DE" sz="1800" dirty="0"/>
              <a:t>Matrixmultiplikation</a:t>
            </a:r>
          </a:p>
          <a:p>
            <a:pPr marL="285750" indent="-285750">
              <a:buFont typeface="Wingdings" panose="05000000000000000000" pitchFamily="2" charset="2"/>
              <a:buChar char="Ø"/>
            </a:pPr>
            <a:endParaRPr lang="de-DE" sz="1800" dirty="0"/>
          </a:p>
          <a:p>
            <a:pPr marL="285750" indent="-285750">
              <a:buFont typeface="Wingdings" panose="05000000000000000000" pitchFamily="2" charset="2"/>
              <a:buChar char="Ø"/>
            </a:pPr>
            <a:r>
              <a:rPr lang="de-DE" sz="1800" dirty="0"/>
              <a:t>Gewicht beschreibt Interaktion</a:t>
            </a:r>
          </a:p>
          <a:p>
            <a:r>
              <a:rPr lang="de-DE" sz="1800" dirty="0"/>
              <a:t>    zwischen Output und Input</a:t>
            </a:r>
          </a:p>
          <a:p>
            <a:pPr marL="285750" indent="-285750">
              <a:buFont typeface="Wingdings" panose="05000000000000000000" pitchFamily="2" charset="2"/>
              <a:buChar char="Ø"/>
            </a:pPr>
            <a:endParaRPr lang="de-DE" sz="1800" dirty="0"/>
          </a:p>
          <a:p>
            <a:pPr marL="285750" indent="-285750">
              <a:buFont typeface="Wingdings" panose="05000000000000000000" pitchFamily="2" charset="2"/>
              <a:buChar char="Ø"/>
            </a:pPr>
            <a:r>
              <a:rPr lang="de-DE" sz="1800" dirty="0"/>
              <a:t>Jeder Output interagiert mit jeder Input Einheit</a:t>
            </a:r>
          </a:p>
        </p:txBody>
      </p:sp>
      <p:sp>
        <p:nvSpPr>
          <p:cNvPr id="4" name="Foliennummernplatzhalter 3">
            <a:extLst>
              <a:ext uri="{FF2B5EF4-FFF2-40B4-BE49-F238E27FC236}">
                <a16:creationId xmlns:a16="http://schemas.microsoft.com/office/drawing/2014/main" id="{7C9BFC34-09C3-4D2D-8512-9CF7DD2DFD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22</a:t>
            </a:fld>
            <a:endParaRPr lang="de-DE"/>
          </a:p>
        </p:txBody>
      </p:sp>
      <p:sp>
        <p:nvSpPr>
          <p:cNvPr id="34" name="Google Shape;392;p46">
            <a:extLst>
              <a:ext uri="{FF2B5EF4-FFF2-40B4-BE49-F238E27FC236}">
                <a16:creationId xmlns:a16="http://schemas.microsoft.com/office/drawing/2014/main" id="{DC34372C-72DC-4C4E-8F4B-1D016A215262}"/>
              </a:ext>
            </a:extLst>
          </p:cNvPr>
          <p:cNvSpPr txBox="1">
            <a:spLocks noGrp="1"/>
          </p:cNvSpPr>
          <p:nvPr>
            <p:ph type="title"/>
          </p:nvPr>
        </p:nvSpPr>
        <p:spPr>
          <a:xfrm>
            <a:off x="1124074" y="173930"/>
            <a:ext cx="712480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2800" b="1" i="0" u="none" strike="noStrike" baseline="0" dirty="0">
                <a:solidFill>
                  <a:schemeClr val="bg1"/>
                </a:solidFill>
                <a:latin typeface="Arial" panose="020B0604020202020204" pitchFamily="34" charset="0"/>
              </a:rPr>
              <a:t>Eigenschaften eines </a:t>
            </a:r>
            <a:r>
              <a:rPr lang="de-DE" sz="2800" b="1" dirty="0">
                <a:solidFill>
                  <a:schemeClr val="bg1"/>
                </a:solidFill>
                <a:latin typeface="+mn-lt"/>
                <a:ea typeface="Montserrat"/>
                <a:cs typeface="Montserrat"/>
                <a:sym typeface="Montserrat"/>
              </a:rPr>
              <a:t>ANN</a:t>
            </a:r>
            <a:endParaRPr b="1" dirty="0">
              <a:solidFill>
                <a:schemeClr val="bg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6"/>
          <p:cNvSpPr txBox="1">
            <a:spLocks noGrp="1"/>
          </p:cNvSpPr>
          <p:nvPr>
            <p:ph type="title"/>
          </p:nvPr>
        </p:nvSpPr>
        <p:spPr>
          <a:xfrm>
            <a:off x="549612" y="276873"/>
            <a:ext cx="712480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2800" b="1" i="0" u="none" strike="noStrike" baseline="0" dirty="0">
                <a:solidFill>
                  <a:srgbClr val="44546A"/>
                </a:solidFill>
                <a:latin typeface="Arial" panose="020B0604020202020204" pitchFamily="34" charset="0"/>
              </a:rPr>
              <a:t>Eigenschaften eines CNN</a:t>
            </a:r>
            <a:endParaRPr b="1" dirty="0">
              <a:latin typeface="Montserrat"/>
              <a:ea typeface="Montserrat"/>
              <a:cs typeface="Montserrat"/>
              <a:sym typeface="Montserrat"/>
            </a:endParaRPr>
          </a:p>
        </p:txBody>
      </p:sp>
      <p:sp>
        <p:nvSpPr>
          <p:cNvPr id="3" name="Foliennummernplatzhalter 2">
            <a:extLst>
              <a:ext uri="{FF2B5EF4-FFF2-40B4-BE49-F238E27FC236}">
                <a16:creationId xmlns:a16="http://schemas.microsoft.com/office/drawing/2014/main" id="{CB3714CD-9E77-4271-8558-FDD04B6ED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23</a:t>
            </a:fld>
            <a:endParaRPr lang="de-DE"/>
          </a:p>
        </p:txBody>
      </p:sp>
      <p:sp>
        <p:nvSpPr>
          <p:cNvPr id="23" name="Textfeld 22">
            <a:extLst>
              <a:ext uri="{FF2B5EF4-FFF2-40B4-BE49-F238E27FC236}">
                <a16:creationId xmlns:a16="http://schemas.microsoft.com/office/drawing/2014/main" id="{8D64A875-F424-4D81-AE13-487241CEB54D}"/>
              </a:ext>
            </a:extLst>
          </p:cNvPr>
          <p:cNvSpPr txBox="1"/>
          <p:nvPr/>
        </p:nvSpPr>
        <p:spPr>
          <a:xfrm>
            <a:off x="732328" y="1561767"/>
            <a:ext cx="6251099" cy="2031325"/>
          </a:xfrm>
          <a:prstGeom prst="rect">
            <a:avLst/>
          </a:prstGeom>
          <a:noFill/>
        </p:spPr>
        <p:txBody>
          <a:bodyPr wrap="square">
            <a:spAutoFit/>
          </a:bodyPr>
          <a:lstStyle/>
          <a:p>
            <a:pPr marL="342900" indent="-342900">
              <a:buFont typeface="Wingdings" panose="05000000000000000000" pitchFamily="2" charset="2"/>
              <a:buChar char="Ø"/>
            </a:pPr>
            <a:r>
              <a:rPr lang="de-DE" sz="1800" dirty="0"/>
              <a:t>Kern kleiner als Input</a:t>
            </a:r>
          </a:p>
          <a:p>
            <a:pPr marL="342900" indent="-342900">
              <a:buFont typeface="Wingdings" panose="05000000000000000000" pitchFamily="2" charset="2"/>
              <a:buChar char="Ø"/>
            </a:pPr>
            <a:r>
              <a:rPr lang="de-DE" sz="1800" dirty="0"/>
              <a:t>Weniger Operationen zur Berechnung des Outputs</a:t>
            </a:r>
          </a:p>
          <a:p>
            <a:pPr marL="342900" indent="-342900">
              <a:buFont typeface="Wingdings" panose="05000000000000000000" pitchFamily="2" charset="2"/>
              <a:buChar char="Ø"/>
            </a:pPr>
            <a:r>
              <a:rPr lang="de-DE" sz="1800" dirty="0"/>
              <a:t>Reduziert Speicherbedarf</a:t>
            </a:r>
          </a:p>
          <a:p>
            <a:pPr marL="342900" indent="-342900">
              <a:buFont typeface="Wingdings" panose="05000000000000000000" pitchFamily="2" charset="2"/>
              <a:buChar char="Ø"/>
            </a:pPr>
            <a:r>
              <a:rPr lang="de-DE" sz="1800" dirty="0"/>
              <a:t>Verbesserungen der Effizienz</a:t>
            </a:r>
          </a:p>
          <a:p>
            <a:pPr marL="342900" indent="-342900">
              <a:buFont typeface="Wingdings" panose="05000000000000000000" pitchFamily="2" charset="2"/>
              <a:buChar char="Ø"/>
            </a:pPr>
            <a:r>
              <a:rPr lang="de-DE" sz="1800" dirty="0"/>
              <a:t>Jeder Eintrag des Kerns wird an</a:t>
            </a:r>
          </a:p>
          <a:p>
            <a:pPr marL="342900" indent="-342900">
              <a:buFont typeface="Wingdings" panose="05000000000000000000" pitchFamily="2" charset="2"/>
              <a:buChar char="Ø"/>
            </a:pPr>
            <a:r>
              <a:rPr lang="de-DE" sz="1800" dirty="0"/>
              <a:t>jeder Position des Inputs benutzt</a:t>
            </a:r>
          </a:p>
          <a:p>
            <a:r>
              <a:rPr lang="de-DE" sz="1800" dirty="0"/>
              <a:t>    (außer an den Randpixeln)</a:t>
            </a:r>
          </a:p>
        </p:txBody>
      </p:sp>
      <p:sp>
        <p:nvSpPr>
          <p:cNvPr id="25" name="Textfeld 24">
            <a:extLst>
              <a:ext uri="{FF2B5EF4-FFF2-40B4-BE49-F238E27FC236}">
                <a16:creationId xmlns:a16="http://schemas.microsoft.com/office/drawing/2014/main" id="{EEBD2660-42BF-4BD7-8356-8A9161E9FE13}"/>
              </a:ext>
            </a:extLst>
          </p:cNvPr>
          <p:cNvSpPr txBox="1"/>
          <p:nvPr/>
        </p:nvSpPr>
        <p:spPr>
          <a:xfrm>
            <a:off x="732328" y="962206"/>
            <a:ext cx="4572000" cy="486928"/>
          </a:xfrm>
          <a:prstGeom prst="rect">
            <a:avLst/>
          </a:prstGeom>
          <a:noFill/>
        </p:spPr>
        <p:txBody>
          <a:bodyPr wrap="square">
            <a:spAutoFit/>
          </a:bodyPr>
          <a:lstStyle/>
          <a:p>
            <a:pPr marL="457200" marR="0" lvl="0" indent="-387350" algn="l" rtl="0">
              <a:lnSpc>
                <a:spcPct val="115000"/>
              </a:lnSpc>
              <a:spcBef>
                <a:spcPts val="0"/>
              </a:spcBef>
              <a:spcAft>
                <a:spcPts val="0"/>
              </a:spcAft>
              <a:buClr>
                <a:srgbClr val="434343"/>
              </a:buClr>
              <a:buSzPts val="2500"/>
              <a:buFont typeface="Montserrat"/>
              <a:buChar char="●"/>
            </a:pPr>
            <a:r>
              <a:rPr lang="de-DE" sz="2400" b="1" dirty="0">
                <a:solidFill>
                  <a:srgbClr val="002060"/>
                </a:solidFill>
                <a:latin typeface="Montserrat"/>
                <a:ea typeface="Montserrat"/>
                <a:cs typeface="Montserrat"/>
                <a:sym typeface="Montserrat"/>
              </a:rPr>
              <a:t>CNN – Faltungsschicht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D2F3-A8AA-4CD8-B806-7CCDAB5F092E}"/>
              </a:ext>
            </a:extLst>
          </p:cNvPr>
          <p:cNvSpPr>
            <a:spLocks noGrp="1"/>
          </p:cNvSpPr>
          <p:nvPr>
            <p:ph type="title"/>
          </p:nvPr>
        </p:nvSpPr>
        <p:spPr>
          <a:xfrm>
            <a:off x="0" y="0"/>
            <a:ext cx="9143999" cy="1165253"/>
          </a:xfrm>
          <a:solidFill>
            <a:srgbClr val="002060"/>
          </a:solidFill>
        </p:spPr>
        <p:txBody>
          <a:bodyPr/>
          <a:lstStyle/>
          <a:p>
            <a:pPr algn="ctr"/>
            <a:r>
              <a:rPr lang="de-DE" sz="3200" b="1" dirty="0">
                <a:solidFill>
                  <a:srgbClr val="FF0000"/>
                </a:solidFill>
                <a:latin typeface="+mn-lt"/>
              </a:rPr>
              <a:t>     </a:t>
            </a:r>
            <a:r>
              <a:rPr lang="de-DE" sz="3200" b="1" i="0" dirty="0">
                <a:solidFill>
                  <a:schemeClr val="bg1"/>
                </a:solidFill>
                <a:effectLst/>
                <a:latin typeface="+mn-lt"/>
              </a:rPr>
              <a:t>Convolutional Neural Networks</a:t>
            </a:r>
            <a:r>
              <a:rPr lang="de-DE" sz="3200" b="1" dirty="0">
                <a:solidFill>
                  <a:schemeClr val="bg1"/>
                </a:solidFill>
                <a:latin typeface="+mn-lt"/>
                <a:ea typeface="Montserrat"/>
                <a:cs typeface="Montserrat"/>
                <a:sym typeface="Montserrat"/>
              </a:rPr>
              <a:t> </a:t>
            </a:r>
            <a:r>
              <a:rPr lang="de-DE" sz="3200" b="1" dirty="0">
                <a:solidFill>
                  <a:schemeClr val="bg1"/>
                </a:solidFill>
                <a:latin typeface="+mn-lt"/>
              </a:rPr>
              <a:t>(CNN / ConvNets)</a:t>
            </a:r>
            <a:br>
              <a:rPr lang="de-DE" sz="3200" b="1" dirty="0">
                <a:solidFill>
                  <a:srgbClr val="FF0000"/>
                </a:solidFill>
                <a:latin typeface="+mn-lt"/>
              </a:rPr>
            </a:br>
            <a:endParaRPr lang="de-DE" sz="3200" b="1" dirty="0">
              <a:solidFill>
                <a:srgbClr val="FF0000"/>
              </a:solidFill>
              <a:latin typeface="+mn-lt"/>
            </a:endParaRPr>
          </a:p>
        </p:txBody>
      </p:sp>
      <p:sp>
        <p:nvSpPr>
          <p:cNvPr id="4" name="Textfeld 3">
            <a:extLst>
              <a:ext uri="{FF2B5EF4-FFF2-40B4-BE49-F238E27FC236}">
                <a16:creationId xmlns:a16="http://schemas.microsoft.com/office/drawing/2014/main" id="{22B79879-C1B8-47A2-A754-C6827758C809}"/>
              </a:ext>
            </a:extLst>
          </p:cNvPr>
          <p:cNvSpPr txBox="1"/>
          <p:nvPr/>
        </p:nvSpPr>
        <p:spPr>
          <a:xfrm>
            <a:off x="527180" y="1374556"/>
            <a:ext cx="8089640" cy="2154436"/>
          </a:xfrm>
          <a:prstGeom prst="rect">
            <a:avLst/>
          </a:prstGeom>
          <a:noFill/>
        </p:spPr>
        <p:txBody>
          <a:bodyPr wrap="square">
            <a:spAutoFit/>
          </a:bodyPr>
          <a:lstStyle/>
          <a:p>
            <a:r>
              <a:rPr lang="de-DE" dirty="0">
                <a:solidFill>
                  <a:srgbClr val="002060"/>
                </a:solidFill>
              </a:rPr>
              <a:t>	</a:t>
            </a:r>
            <a:endParaRPr lang="de-DE" sz="2000" dirty="0">
              <a:solidFill>
                <a:srgbClr val="002060"/>
              </a:solidFill>
            </a:endParaRPr>
          </a:p>
          <a:p>
            <a:pPr marL="285750" indent="-285750">
              <a:buFont typeface="Arial" panose="020B0604020202020204" pitchFamily="34" charset="0"/>
              <a:buChar char="•"/>
            </a:pPr>
            <a:r>
              <a:rPr lang="de-DE" sz="2000" dirty="0">
                <a:solidFill>
                  <a:srgbClr val="002060"/>
                </a:solidFill>
              </a:rPr>
              <a:t>Was sind Faltungsneuronale Netze (CNN / ConvNets)?</a:t>
            </a:r>
          </a:p>
          <a:p>
            <a:pPr marL="285750" indent="-285750">
              <a:buFont typeface="Arial" panose="020B0604020202020204" pitchFamily="34" charset="0"/>
              <a:buChar char="•"/>
            </a:pPr>
            <a:r>
              <a:rPr lang="de-DE" sz="2000" dirty="0">
                <a:solidFill>
                  <a:srgbClr val="002060"/>
                </a:solidFill>
              </a:rPr>
              <a:t>Anwendung von Convolutional Neural Networks (CNN / ConvNets)</a:t>
            </a:r>
          </a:p>
          <a:p>
            <a:endParaRPr lang="de-DE" sz="2000" dirty="0">
              <a:solidFill>
                <a:srgbClr val="002060"/>
              </a:solidFill>
            </a:endParaRPr>
          </a:p>
          <a:p>
            <a:pPr marL="285750" indent="-285750">
              <a:buFont typeface="Arial" panose="020B0604020202020204" pitchFamily="34" charset="0"/>
              <a:buChar char="•"/>
            </a:pPr>
            <a:r>
              <a:rPr lang="de-DE" sz="2000" dirty="0">
                <a:solidFill>
                  <a:srgbClr val="002060"/>
                </a:solidFill>
              </a:rPr>
              <a:t>Faltungsschicht</a:t>
            </a:r>
          </a:p>
          <a:p>
            <a:pPr marL="285750" indent="-285750">
              <a:buFont typeface="Arial" panose="020B0604020202020204" pitchFamily="34" charset="0"/>
              <a:buChar char="•"/>
            </a:pPr>
            <a:r>
              <a:rPr lang="de-DE" sz="2000" dirty="0">
                <a:solidFill>
                  <a:srgbClr val="002060"/>
                </a:solidFill>
              </a:rPr>
              <a:t>Pooling-Schicht</a:t>
            </a:r>
          </a:p>
          <a:p>
            <a:pPr marL="285750" indent="-285750">
              <a:buFont typeface="Arial" panose="020B0604020202020204" pitchFamily="34" charset="0"/>
              <a:buChar char="•"/>
            </a:pPr>
            <a:r>
              <a:rPr lang="de-DE" sz="2000" dirty="0">
                <a:solidFill>
                  <a:srgbClr val="002060"/>
                </a:solidFill>
              </a:rPr>
              <a:t>Fully Connected-Schicht (FC-Schicht)</a:t>
            </a:r>
          </a:p>
        </p:txBody>
      </p:sp>
      <p:sp>
        <p:nvSpPr>
          <p:cNvPr id="3" name="Foliennummernplatzhalter 2">
            <a:extLst>
              <a:ext uri="{FF2B5EF4-FFF2-40B4-BE49-F238E27FC236}">
                <a16:creationId xmlns:a16="http://schemas.microsoft.com/office/drawing/2014/main" id="{16B94FDB-DD86-4626-A87E-224BBF7363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24</a:t>
            </a:fld>
            <a:endParaRPr lang="de-DE"/>
          </a:p>
        </p:txBody>
      </p:sp>
    </p:spTree>
    <p:extLst>
      <p:ext uri="{BB962C8B-B14F-4D97-AF65-F5344CB8AC3E}">
        <p14:creationId xmlns:p14="http://schemas.microsoft.com/office/powerpoint/2010/main" val="1629392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3A673A51-4B56-4AFB-B37F-CD5677FBEE0F}"/>
              </a:ext>
            </a:extLst>
          </p:cNvPr>
          <p:cNvSpPr txBox="1"/>
          <p:nvPr/>
        </p:nvSpPr>
        <p:spPr>
          <a:xfrm>
            <a:off x="1078872" y="1448365"/>
            <a:ext cx="7164905" cy="1938992"/>
          </a:xfrm>
          <a:prstGeom prst="rect">
            <a:avLst/>
          </a:prstGeom>
          <a:noFill/>
        </p:spPr>
        <p:txBody>
          <a:bodyPr wrap="square">
            <a:spAutoFit/>
          </a:bodyPr>
          <a:lstStyle/>
          <a:p>
            <a:pPr marL="342900" indent="-342900">
              <a:buFont typeface="Wingdings" panose="05000000000000000000" pitchFamily="2" charset="2"/>
              <a:buChar char="§"/>
            </a:pPr>
            <a:r>
              <a:rPr lang="de-DE" sz="2000" dirty="0"/>
              <a:t>Bilderkennung</a:t>
            </a:r>
          </a:p>
          <a:p>
            <a:pPr marL="342900" indent="-342900">
              <a:buFont typeface="Wingdings" panose="05000000000000000000" pitchFamily="2" charset="2"/>
              <a:buChar char="§"/>
            </a:pPr>
            <a:r>
              <a:rPr lang="de-DE" sz="2000" dirty="0"/>
              <a:t>Autonomes Fahren (Klassifizierung der Verkehrszeichen)</a:t>
            </a:r>
          </a:p>
          <a:p>
            <a:pPr marL="342900" indent="-342900">
              <a:buFont typeface="Wingdings" panose="05000000000000000000" pitchFamily="2" charset="2"/>
              <a:buChar char="§"/>
            </a:pPr>
            <a:r>
              <a:rPr lang="de-DE" sz="2000" dirty="0"/>
              <a:t>Gesichts und Objekterkennung</a:t>
            </a:r>
          </a:p>
          <a:p>
            <a:pPr marL="342900" indent="-342900">
              <a:buFont typeface="Wingdings" panose="05000000000000000000" pitchFamily="2" charset="2"/>
              <a:buChar char="§"/>
            </a:pPr>
            <a:r>
              <a:rPr lang="de-DE" sz="2000" dirty="0"/>
              <a:t>Spracherkennung</a:t>
            </a:r>
          </a:p>
          <a:p>
            <a:pPr marL="342900" indent="-342900">
              <a:buFont typeface="Wingdings" panose="05000000000000000000" pitchFamily="2" charset="2"/>
              <a:buChar char="§"/>
            </a:pPr>
            <a:r>
              <a:rPr lang="de-DE" sz="2000" dirty="0"/>
              <a:t>Klassifizierung und Modellierung von Sätzen</a:t>
            </a:r>
          </a:p>
          <a:p>
            <a:pPr marL="342900" indent="-342900">
              <a:buFont typeface="Wingdings" panose="05000000000000000000" pitchFamily="2" charset="2"/>
              <a:buChar char="§"/>
            </a:pPr>
            <a:r>
              <a:rPr lang="de-DE" sz="2000" dirty="0"/>
              <a:t>Maschinelles Übersetzen</a:t>
            </a:r>
          </a:p>
        </p:txBody>
      </p:sp>
      <p:sp>
        <p:nvSpPr>
          <p:cNvPr id="2" name="Foliennummernplatzhalter 1">
            <a:extLst>
              <a:ext uri="{FF2B5EF4-FFF2-40B4-BE49-F238E27FC236}">
                <a16:creationId xmlns:a16="http://schemas.microsoft.com/office/drawing/2014/main" id="{AD32FE9B-1201-4697-99FE-0C5EB5A873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25</a:t>
            </a:fld>
            <a:endParaRPr lang="de-DE"/>
          </a:p>
        </p:txBody>
      </p:sp>
      <p:sp>
        <p:nvSpPr>
          <p:cNvPr id="7" name="Textfeld 6">
            <a:extLst>
              <a:ext uri="{FF2B5EF4-FFF2-40B4-BE49-F238E27FC236}">
                <a16:creationId xmlns:a16="http://schemas.microsoft.com/office/drawing/2014/main" id="{1D2012A3-923F-43D3-918A-F3D108AE79A2}"/>
              </a:ext>
            </a:extLst>
          </p:cNvPr>
          <p:cNvSpPr txBox="1"/>
          <p:nvPr/>
        </p:nvSpPr>
        <p:spPr>
          <a:xfrm>
            <a:off x="1078872" y="847027"/>
            <a:ext cx="6746126" cy="400110"/>
          </a:xfrm>
          <a:prstGeom prst="rect">
            <a:avLst/>
          </a:prstGeom>
          <a:noFill/>
        </p:spPr>
        <p:txBody>
          <a:bodyPr wrap="square">
            <a:spAutoFit/>
          </a:bodyPr>
          <a:lstStyle/>
          <a:p>
            <a:r>
              <a:rPr lang="de-DE" sz="2000" b="1" i="0" dirty="0">
                <a:solidFill>
                  <a:srgbClr val="002060"/>
                </a:solidFill>
                <a:effectLst/>
                <a:latin typeface="+mn-lt"/>
              </a:rPr>
              <a:t>Anwendungsbereich</a:t>
            </a:r>
            <a:r>
              <a:rPr lang="de-DE" sz="2000" b="0" i="0" dirty="0">
                <a:solidFill>
                  <a:srgbClr val="002060"/>
                </a:solidFill>
                <a:effectLst/>
                <a:latin typeface="+mn-lt"/>
              </a:rPr>
              <a:t> für Convolutional Neural Networks</a:t>
            </a:r>
            <a:endParaRPr lang="de-DE" sz="2000" dirty="0">
              <a:solidFill>
                <a:srgbClr val="002060"/>
              </a:solidFill>
              <a:latin typeface="+mn-lt"/>
            </a:endParaRPr>
          </a:p>
        </p:txBody>
      </p:sp>
    </p:spTree>
    <p:extLst>
      <p:ext uri="{BB962C8B-B14F-4D97-AF65-F5344CB8AC3E}">
        <p14:creationId xmlns:p14="http://schemas.microsoft.com/office/powerpoint/2010/main" val="3858071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6"/>
          <p:cNvSpPr txBox="1">
            <a:spLocks noGrp="1"/>
          </p:cNvSpPr>
          <p:nvPr>
            <p:ph type="title"/>
          </p:nvPr>
        </p:nvSpPr>
        <p:spPr>
          <a:xfrm>
            <a:off x="2081082" y="235403"/>
            <a:ext cx="45302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Montserrat"/>
                <a:ea typeface="Montserrat"/>
                <a:cs typeface="Montserrat"/>
                <a:sym typeface="Montserrat"/>
              </a:rPr>
              <a:t>CNNs :  </a:t>
            </a:r>
            <a:r>
              <a:rPr lang="de-DE" sz="2400" b="1" i="0" u="none" strike="noStrike" baseline="0" dirty="0">
                <a:solidFill>
                  <a:srgbClr val="44546A"/>
                </a:solidFill>
                <a:latin typeface="Arial" panose="020B0604020202020204" pitchFamily="34" charset="0"/>
              </a:rPr>
              <a:t>RGB Bild</a:t>
            </a:r>
            <a:endParaRPr sz="2400" b="1"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pic>
        <p:nvPicPr>
          <p:cNvPr id="789" name="Google Shape;789;p66"/>
          <p:cNvPicPr preferRelativeResize="0"/>
          <p:nvPr/>
        </p:nvPicPr>
        <p:blipFill>
          <a:blip r:embed="rId3">
            <a:alphaModFix/>
          </a:blip>
          <a:stretch>
            <a:fillRect/>
          </a:stretch>
        </p:blipFill>
        <p:spPr>
          <a:xfrm>
            <a:off x="327332" y="1152475"/>
            <a:ext cx="3433785" cy="2253202"/>
          </a:xfrm>
          <a:prstGeom prst="rect">
            <a:avLst/>
          </a:prstGeom>
          <a:noFill/>
          <a:ln>
            <a:noFill/>
          </a:ln>
        </p:spPr>
      </p:pic>
      <p:sp>
        <p:nvSpPr>
          <p:cNvPr id="790" name="Google Shape;790;p66"/>
          <p:cNvSpPr txBox="1">
            <a:spLocks noGrp="1"/>
          </p:cNvSpPr>
          <p:nvPr>
            <p:ph type="body" idx="1"/>
          </p:nvPr>
        </p:nvSpPr>
        <p:spPr>
          <a:xfrm>
            <a:off x="4226943" y="1152475"/>
            <a:ext cx="4768757" cy="2574136"/>
          </a:xfrm>
          <a:prstGeom prst="rect">
            <a:avLst/>
          </a:prstGeom>
        </p:spPr>
        <p:txBody>
          <a:bodyPr spcFirstLastPara="1" wrap="square" lIns="91425" tIns="91425" rIns="91425" bIns="91425" anchor="t" anchorCtr="0">
            <a:noAutofit/>
          </a:bodyPr>
          <a:lstStyle/>
          <a:p>
            <a:pPr marL="457200" marR="0" lvl="0" indent="-412750" algn="l" rtl="0">
              <a:lnSpc>
                <a:spcPct val="100000"/>
              </a:lnSpc>
              <a:spcBef>
                <a:spcPts val="0"/>
              </a:spcBef>
              <a:spcAft>
                <a:spcPts val="0"/>
              </a:spcAft>
              <a:buClr>
                <a:srgbClr val="434343"/>
              </a:buClr>
              <a:buSzPts val="2900"/>
              <a:buFont typeface="Montserrat"/>
              <a:buChar char="●"/>
            </a:pPr>
            <a:r>
              <a:rPr lang="de-DE" dirty="0">
                <a:solidFill>
                  <a:srgbClr val="434343"/>
                </a:solidFill>
                <a:latin typeface="+mn-lt"/>
                <a:ea typeface="Montserrat"/>
                <a:cs typeface="Montserrat"/>
                <a:sym typeface="Montserrat"/>
              </a:rPr>
              <a:t>Die Form der Farbmatrix (farbes Bild)</a:t>
            </a:r>
          </a:p>
          <a:p>
            <a:pPr marL="44450" marR="0" lvl="0" indent="0" algn="l" rtl="0">
              <a:lnSpc>
                <a:spcPct val="100000"/>
              </a:lnSpc>
              <a:spcBef>
                <a:spcPts val="0"/>
              </a:spcBef>
              <a:spcAft>
                <a:spcPts val="0"/>
              </a:spcAft>
              <a:buClr>
                <a:srgbClr val="434343"/>
              </a:buClr>
              <a:buSzPts val="2900"/>
              <a:buNone/>
            </a:pPr>
            <a:r>
              <a:rPr lang="de-DE" dirty="0">
                <a:solidFill>
                  <a:srgbClr val="434343"/>
                </a:solidFill>
                <a:latin typeface="+mn-lt"/>
                <a:ea typeface="Montserrat"/>
                <a:cs typeface="Montserrat"/>
                <a:sym typeface="Montserrat"/>
              </a:rPr>
              <a:t>       hat dann 3 Dimensionen.</a:t>
            </a:r>
          </a:p>
          <a:p>
            <a:pPr marL="457200" marR="0" lvl="0" indent="-412750" algn="l" rtl="0">
              <a:lnSpc>
                <a:spcPct val="100000"/>
              </a:lnSpc>
              <a:spcBef>
                <a:spcPts val="0"/>
              </a:spcBef>
              <a:spcAft>
                <a:spcPts val="0"/>
              </a:spcAft>
              <a:buClr>
                <a:srgbClr val="434343"/>
              </a:buClr>
              <a:buSzPts val="2900"/>
              <a:buFont typeface="Montserrat"/>
              <a:buChar char="●"/>
            </a:pPr>
            <a:r>
              <a:rPr lang="de-DE" dirty="0">
                <a:solidFill>
                  <a:srgbClr val="002060"/>
                </a:solidFill>
                <a:latin typeface="+mn-lt"/>
                <a:ea typeface="Montserrat"/>
                <a:cs typeface="Montserrat"/>
                <a:sym typeface="Montserrat"/>
              </a:rPr>
              <a:t>Höhe (H)</a:t>
            </a:r>
          </a:p>
          <a:p>
            <a:pPr marL="457200" marR="0" lvl="0" indent="-412750" algn="l" rtl="0">
              <a:lnSpc>
                <a:spcPct val="100000"/>
              </a:lnSpc>
              <a:spcBef>
                <a:spcPts val="0"/>
              </a:spcBef>
              <a:spcAft>
                <a:spcPts val="0"/>
              </a:spcAft>
              <a:buClr>
                <a:srgbClr val="434343"/>
              </a:buClr>
              <a:buSzPts val="2900"/>
              <a:buFont typeface="Montserrat"/>
              <a:buChar char="●"/>
            </a:pPr>
            <a:r>
              <a:rPr lang="de-DE" dirty="0">
                <a:solidFill>
                  <a:srgbClr val="002060"/>
                </a:solidFill>
                <a:latin typeface="+mn-lt"/>
                <a:ea typeface="Montserrat"/>
                <a:cs typeface="Montserrat"/>
                <a:sym typeface="Montserrat"/>
              </a:rPr>
              <a:t>Breite (B)</a:t>
            </a:r>
          </a:p>
          <a:p>
            <a:pPr marL="457200" marR="0" lvl="0" indent="-412750" algn="l" rtl="0">
              <a:lnSpc>
                <a:spcPct val="100000"/>
              </a:lnSpc>
              <a:spcBef>
                <a:spcPts val="0"/>
              </a:spcBef>
              <a:spcAft>
                <a:spcPts val="0"/>
              </a:spcAft>
              <a:buClr>
                <a:srgbClr val="434343"/>
              </a:buClr>
              <a:buSzPts val="2900"/>
              <a:buFont typeface="Montserrat"/>
              <a:buChar char="●"/>
            </a:pPr>
            <a:r>
              <a:rPr lang="de-DE" dirty="0">
                <a:solidFill>
                  <a:srgbClr val="002060"/>
                </a:solidFill>
                <a:latin typeface="+mn-lt"/>
                <a:ea typeface="Montserrat"/>
                <a:cs typeface="Montserrat"/>
                <a:sym typeface="Montserrat"/>
              </a:rPr>
              <a:t>Farbkanäle (K)</a:t>
            </a:r>
          </a:p>
          <a:p>
            <a:pPr marL="387350" marR="0" lvl="0" algn="l" rtl="0">
              <a:lnSpc>
                <a:spcPct val="100000"/>
              </a:lnSpc>
              <a:spcBef>
                <a:spcPts val="0"/>
              </a:spcBef>
              <a:spcAft>
                <a:spcPts val="0"/>
              </a:spcAft>
              <a:buClr>
                <a:srgbClr val="434343"/>
              </a:buClr>
              <a:buSzPts val="2900"/>
              <a:buFont typeface="Symbol" panose="05050102010706020507" pitchFamily="18" charset="2"/>
              <a:buChar char="Þ"/>
            </a:pPr>
            <a:r>
              <a:rPr lang="de-DE" sz="2000" dirty="0">
                <a:solidFill>
                  <a:srgbClr val="434343"/>
                </a:solidFill>
                <a:latin typeface="+mn-lt"/>
                <a:ea typeface="Montserrat"/>
                <a:cs typeface="Montserrat"/>
                <a:sym typeface="Montserrat"/>
              </a:rPr>
              <a:t>Größe Input = H x B x 3</a:t>
            </a:r>
          </a:p>
          <a:p>
            <a:pPr marL="387350" marR="0" lvl="0" algn="l" rtl="0">
              <a:lnSpc>
                <a:spcPct val="100000"/>
              </a:lnSpc>
              <a:spcBef>
                <a:spcPts val="0"/>
              </a:spcBef>
              <a:spcAft>
                <a:spcPts val="0"/>
              </a:spcAft>
              <a:buClr>
                <a:srgbClr val="434343"/>
              </a:buClr>
              <a:buSzPts val="2900"/>
              <a:buFont typeface="Symbol" panose="05050102010706020507" pitchFamily="18" charset="2"/>
              <a:buChar char="Þ"/>
            </a:pPr>
            <a:r>
              <a:rPr lang="de-DE" sz="2000" dirty="0">
                <a:solidFill>
                  <a:srgbClr val="434343"/>
                </a:solidFill>
                <a:latin typeface="+mn-lt"/>
                <a:ea typeface="Montserrat"/>
                <a:cs typeface="Montserrat"/>
                <a:sym typeface="Montserrat"/>
              </a:rPr>
              <a:t> Kern hat Dimension </a:t>
            </a:r>
            <a:r>
              <a:rPr lang="de-DE" sz="2400" b="1" i="1" dirty="0">
                <a:solidFill>
                  <a:srgbClr val="434343"/>
                </a:solidFill>
                <a:latin typeface="Abadi Extra Light" panose="020B0204020104020204" pitchFamily="34" charset="0"/>
                <a:ea typeface="Montserrat"/>
                <a:cs typeface="Angsana New" panose="02020603050405020304" pitchFamily="18" charset="-34"/>
                <a:sym typeface="Montserrat"/>
              </a:rPr>
              <a:t>K x K x 3</a:t>
            </a:r>
            <a:endParaRPr sz="2000" b="1" i="1" dirty="0">
              <a:solidFill>
                <a:srgbClr val="434343"/>
              </a:solidFill>
              <a:latin typeface="Abadi Extra Light" panose="020B0204020104020204" pitchFamily="34" charset="0"/>
              <a:ea typeface="Montserrat"/>
              <a:cs typeface="Angsana New" panose="02020603050405020304" pitchFamily="18" charset="-34"/>
              <a:sym typeface="Montserrat"/>
            </a:endParaRPr>
          </a:p>
        </p:txBody>
      </p:sp>
      <p:grpSp>
        <p:nvGrpSpPr>
          <p:cNvPr id="3" name="Gruppieren 2">
            <a:extLst>
              <a:ext uri="{FF2B5EF4-FFF2-40B4-BE49-F238E27FC236}">
                <a16:creationId xmlns:a16="http://schemas.microsoft.com/office/drawing/2014/main" id="{204184C8-0328-41D4-AAC4-E7B6CAF2B624}"/>
              </a:ext>
            </a:extLst>
          </p:cNvPr>
          <p:cNvGrpSpPr/>
          <p:nvPr/>
        </p:nvGrpSpPr>
        <p:grpSpPr>
          <a:xfrm>
            <a:off x="4969295" y="3405677"/>
            <a:ext cx="2429032" cy="1330611"/>
            <a:chOff x="4838667" y="3332197"/>
            <a:chExt cx="2851254" cy="1725025"/>
          </a:xfrm>
        </p:grpSpPr>
        <p:pic>
          <p:nvPicPr>
            <p:cNvPr id="7" name="Google Shape;803;p68">
              <a:extLst>
                <a:ext uri="{FF2B5EF4-FFF2-40B4-BE49-F238E27FC236}">
                  <a16:creationId xmlns:a16="http://schemas.microsoft.com/office/drawing/2014/main" id="{9D549941-8A14-4410-BE05-70B75C42B051}"/>
                </a:ext>
              </a:extLst>
            </p:cNvPr>
            <p:cNvPicPr preferRelativeResize="0"/>
            <p:nvPr/>
          </p:nvPicPr>
          <p:blipFill rotWithShape="1">
            <a:blip r:embed="rId3">
              <a:alphaModFix/>
            </a:blip>
            <a:srcRect l="39562" t="67229" r="38260"/>
            <a:stretch/>
          </p:blipFill>
          <p:spPr>
            <a:xfrm>
              <a:off x="6187367" y="3332197"/>
              <a:ext cx="890025" cy="1052200"/>
            </a:xfrm>
            <a:prstGeom prst="rect">
              <a:avLst/>
            </a:prstGeom>
            <a:noFill/>
            <a:ln>
              <a:noFill/>
            </a:ln>
          </p:spPr>
        </p:pic>
        <p:pic>
          <p:nvPicPr>
            <p:cNvPr id="8" name="Google Shape;804;p68">
              <a:extLst>
                <a:ext uri="{FF2B5EF4-FFF2-40B4-BE49-F238E27FC236}">
                  <a16:creationId xmlns:a16="http://schemas.microsoft.com/office/drawing/2014/main" id="{FA46C0DD-E897-4CBB-8000-E94054F414E7}"/>
                </a:ext>
              </a:extLst>
            </p:cNvPr>
            <p:cNvPicPr preferRelativeResize="0"/>
            <p:nvPr/>
          </p:nvPicPr>
          <p:blipFill rotWithShape="1">
            <a:blip r:embed="rId3">
              <a:alphaModFix/>
            </a:blip>
            <a:srcRect l="41346" t="35115" r="39753" b="34131"/>
            <a:stretch/>
          </p:blipFill>
          <p:spPr>
            <a:xfrm>
              <a:off x="5939517" y="3674497"/>
              <a:ext cx="758575" cy="987425"/>
            </a:xfrm>
            <a:prstGeom prst="rect">
              <a:avLst/>
            </a:prstGeom>
            <a:noFill/>
            <a:ln>
              <a:noFill/>
            </a:ln>
          </p:spPr>
        </p:pic>
        <p:pic>
          <p:nvPicPr>
            <p:cNvPr id="9" name="Google Shape;805;p68">
              <a:extLst>
                <a:ext uri="{FF2B5EF4-FFF2-40B4-BE49-F238E27FC236}">
                  <a16:creationId xmlns:a16="http://schemas.microsoft.com/office/drawing/2014/main" id="{063AF738-849E-4056-BE7D-9835CDAEEC77}"/>
                </a:ext>
              </a:extLst>
            </p:cNvPr>
            <p:cNvPicPr preferRelativeResize="0"/>
            <p:nvPr/>
          </p:nvPicPr>
          <p:blipFill rotWithShape="1">
            <a:blip r:embed="rId3">
              <a:alphaModFix/>
            </a:blip>
            <a:srcRect l="41239" r="39859" b="69246"/>
            <a:stretch/>
          </p:blipFill>
          <p:spPr>
            <a:xfrm>
              <a:off x="5587992" y="3920672"/>
              <a:ext cx="758575" cy="987425"/>
            </a:xfrm>
            <a:prstGeom prst="rect">
              <a:avLst/>
            </a:prstGeom>
            <a:noFill/>
            <a:ln>
              <a:noFill/>
            </a:ln>
          </p:spPr>
        </p:pic>
        <p:cxnSp>
          <p:nvCxnSpPr>
            <p:cNvPr id="10" name="Google Shape;806;p68">
              <a:extLst>
                <a:ext uri="{FF2B5EF4-FFF2-40B4-BE49-F238E27FC236}">
                  <a16:creationId xmlns:a16="http://schemas.microsoft.com/office/drawing/2014/main" id="{7722B75B-F8BB-4A1B-B90A-8343A43D97D2}"/>
                </a:ext>
              </a:extLst>
            </p:cNvPr>
            <p:cNvCxnSpPr/>
            <p:nvPr/>
          </p:nvCxnSpPr>
          <p:spPr>
            <a:xfrm>
              <a:off x="5213217" y="3540122"/>
              <a:ext cx="0" cy="1517100"/>
            </a:xfrm>
            <a:prstGeom prst="straightConnector1">
              <a:avLst/>
            </a:prstGeom>
            <a:noFill/>
            <a:ln w="9525" cap="flat" cmpd="sng">
              <a:solidFill>
                <a:schemeClr val="dk2"/>
              </a:solidFill>
              <a:prstDash val="solid"/>
              <a:round/>
              <a:headEnd type="triangle" w="med" len="med"/>
              <a:tailEnd type="none" w="med" len="med"/>
            </a:ln>
          </p:spPr>
        </p:cxnSp>
        <p:cxnSp>
          <p:nvCxnSpPr>
            <p:cNvPr id="11" name="Google Shape;807;p68">
              <a:extLst>
                <a:ext uri="{FF2B5EF4-FFF2-40B4-BE49-F238E27FC236}">
                  <a16:creationId xmlns:a16="http://schemas.microsoft.com/office/drawing/2014/main" id="{FEF7908A-7724-4B75-B966-AC5C95D1A552}"/>
                </a:ext>
              </a:extLst>
            </p:cNvPr>
            <p:cNvCxnSpPr/>
            <p:nvPr/>
          </p:nvCxnSpPr>
          <p:spPr>
            <a:xfrm rot="10800000">
              <a:off x="5213217" y="5057222"/>
              <a:ext cx="1743900" cy="0"/>
            </a:xfrm>
            <a:prstGeom prst="straightConnector1">
              <a:avLst/>
            </a:prstGeom>
            <a:noFill/>
            <a:ln w="9525" cap="flat" cmpd="sng">
              <a:solidFill>
                <a:schemeClr val="dk2"/>
              </a:solidFill>
              <a:prstDash val="solid"/>
              <a:round/>
              <a:headEnd type="triangle" w="med" len="med"/>
              <a:tailEnd type="none" w="med" len="med"/>
            </a:ln>
          </p:spPr>
        </p:cxnSp>
        <p:cxnSp>
          <p:nvCxnSpPr>
            <p:cNvPr id="12" name="Google Shape;808;p68">
              <a:extLst>
                <a:ext uri="{FF2B5EF4-FFF2-40B4-BE49-F238E27FC236}">
                  <a16:creationId xmlns:a16="http://schemas.microsoft.com/office/drawing/2014/main" id="{91D99731-8425-4ACF-A663-09D80FFBE754}"/>
                </a:ext>
              </a:extLst>
            </p:cNvPr>
            <p:cNvCxnSpPr/>
            <p:nvPr/>
          </p:nvCxnSpPr>
          <p:spPr>
            <a:xfrm flipH="1">
              <a:off x="6957067" y="4451572"/>
              <a:ext cx="462600" cy="563700"/>
            </a:xfrm>
            <a:prstGeom prst="straightConnector1">
              <a:avLst/>
            </a:prstGeom>
            <a:noFill/>
            <a:ln w="9525" cap="flat" cmpd="sng">
              <a:solidFill>
                <a:schemeClr val="dk2"/>
              </a:solidFill>
              <a:prstDash val="solid"/>
              <a:round/>
              <a:headEnd type="triangle" w="med" len="med"/>
              <a:tailEnd type="none" w="med" len="med"/>
            </a:ln>
          </p:spPr>
        </p:cxnSp>
        <p:sp>
          <p:nvSpPr>
            <p:cNvPr id="13" name="Google Shape;809;p68">
              <a:extLst>
                <a:ext uri="{FF2B5EF4-FFF2-40B4-BE49-F238E27FC236}">
                  <a16:creationId xmlns:a16="http://schemas.microsoft.com/office/drawing/2014/main" id="{A15729A7-902D-43A5-9BCD-DEAEF093E5B0}"/>
                </a:ext>
              </a:extLst>
            </p:cNvPr>
            <p:cNvSpPr txBox="1"/>
            <p:nvPr/>
          </p:nvSpPr>
          <p:spPr>
            <a:xfrm>
              <a:off x="4838667" y="3920672"/>
              <a:ext cx="5088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1st</a:t>
              </a:r>
              <a:endParaRPr/>
            </a:p>
          </p:txBody>
        </p:sp>
        <p:sp>
          <p:nvSpPr>
            <p:cNvPr id="14" name="Google Shape;811;p68">
              <a:extLst>
                <a:ext uri="{FF2B5EF4-FFF2-40B4-BE49-F238E27FC236}">
                  <a16:creationId xmlns:a16="http://schemas.microsoft.com/office/drawing/2014/main" id="{9CAF3923-FEA6-4884-A0B4-F8830747761A}"/>
                </a:ext>
              </a:extLst>
            </p:cNvPr>
            <p:cNvSpPr txBox="1"/>
            <p:nvPr/>
          </p:nvSpPr>
          <p:spPr>
            <a:xfrm>
              <a:off x="7185769" y="4623472"/>
              <a:ext cx="504152"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3rd</a:t>
              </a:r>
              <a:endParaRPr sz="1200" dirty="0"/>
            </a:p>
          </p:txBody>
        </p:sp>
      </p:grpSp>
      <p:sp>
        <p:nvSpPr>
          <p:cNvPr id="4" name="Foliennummernplatzhalter 3">
            <a:extLst>
              <a:ext uri="{FF2B5EF4-FFF2-40B4-BE49-F238E27FC236}">
                <a16:creationId xmlns:a16="http://schemas.microsoft.com/office/drawing/2014/main" id="{2E8657B4-01AA-492C-8731-1EAF72CCE8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26</a:t>
            </a:fld>
            <a:endParaRPr lang="de-DE"/>
          </a:p>
        </p:txBody>
      </p:sp>
    </p:spTree>
    <p:extLst>
      <p:ext uri="{BB962C8B-B14F-4D97-AF65-F5344CB8AC3E}">
        <p14:creationId xmlns:p14="http://schemas.microsoft.com/office/powerpoint/2010/main" val="1246603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17EFDA-035B-4734-B242-D42080CC6D0A}"/>
              </a:ext>
            </a:extLst>
          </p:cNvPr>
          <p:cNvSpPr>
            <a:spLocks noGrp="1"/>
          </p:cNvSpPr>
          <p:nvPr>
            <p:ph type="title"/>
          </p:nvPr>
        </p:nvSpPr>
        <p:spPr/>
        <p:txBody>
          <a:bodyPr/>
          <a:lstStyle/>
          <a:p>
            <a:r>
              <a:rPr lang="de-DE" sz="3200" b="1" i="0" u="none" strike="noStrike" baseline="0" dirty="0">
                <a:solidFill>
                  <a:srgbClr val="002060"/>
                </a:solidFill>
                <a:latin typeface="Arial" panose="020B0604020202020204" pitchFamily="34" charset="0"/>
              </a:rPr>
              <a:t>             Convolution</a:t>
            </a:r>
            <a:r>
              <a:rPr lang="de-DE" sz="3200" b="1" dirty="0">
                <a:solidFill>
                  <a:srgbClr val="002060"/>
                </a:solidFill>
                <a:latin typeface="Arial" panose="020B0604020202020204" pitchFamily="34" charset="0"/>
              </a:rPr>
              <a:t>  </a:t>
            </a:r>
            <a:r>
              <a:rPr lang="de-DE" sz="3200" b="1" i="0" u="none" strike="noStrike" baseline="0" dirty="0">
                <a:solidFill>
                  <a:srgbClr val="002060"/>
                </a:solidFill>
                <a:latin typeface="Arial" panose="020B0604020202020204" pitchFamily="34" charset="0"/>
              </a:rPr>
              <a:t>Network</a:t>
            </a:r>
            <a:endParaRPr lang="de-DE" sz="4400" b="1" dirty="0">
              <a:solidFill>
                <a:srgbClr val="002060"/>
              </a:solidFill>
            </a:endParaRPr>
          </a:p>
        </p:txBody>
      </p:sp>
      <p:sp>
        <p:nvSpPr>
          <p:cNvPr id="6" name="Textfeld 5">
            <a:extLst>
              <a:ext uri="{FF2B5EF4-FFF2-40B4-BE49-F238E27FC236}">
                <a16:creationId xmlns:a16="http://schemas.microsoft.com/office/drawing/2014/main" id="{6C772CF5-C568-4C12-B954-089A91696010}"/>
              </a:ext>
            </a:extLst>
          </p:cNvPr>
          <p:cNvSpPr txBox="1"/>
          <p:nvPr/>
        </p:nvSpPr>
        <p:spPr>
          <a:xfrm>
            <a:off x="637441" y="1236174"/>
            <a:ext cx="1187899" cy="338554"/>
          </a:xfrm>
          <a:prstGeom prst="rect">
            <a:avLst/>
          </a:prstGeom>
          <a:noFill/>
        </p:spPr>
        <p:txBody>
          <a:bodyPr wrap="square">
            <a:spAutoFit/>
          </a:bodyPr>
          <a:lstStyle/>
          <a:p>
            <a:pPr algn="l" fontAlgn="base"/>
            <a:r>
              <a:rPr lang="de-DE" sz="1600" b="1" i="0" dirty="0">
                <a:solidFill>
                  <a:schemeClr val="bg1"/>
                </a:solidFill>
                <a:effectLst/>
                <a:latin typeface="+mn-lt"/>
              </a:rPr>
              <a:t>Idee ?</a:t>
            </a:r>
          </a:p>
        </p:txBody>
      </p:sp>
      <p:pic>
        <p:nvPicPr>
          <p:cNvPr id="5" name="Grafik 4">
            <a:extLst>
              <a:ext uri="{FF2B5EF4-FFF2-40B4-BE49-F238E27FC236}">
                <a16:creationId xmlns:a16="http://schemas.microsoft.com/office/drawing/2014/main" id="{D1A0D5B0-912B-4342-A6F5-A637BE5758D2}"/>
              </a:ext>
            </a:extLst>
          </p:cNvPr>
          <p:cNvPicPr>
            <a:picLocks noChangeAspect="1"/>
          </p:cNvPicPr>
          <p:nvPr/>
        </p:nvPicPr>
        <p:blipFill>
          <a:blip r:embed="rId3"/>
          <a:stretch>
            <a:fillRect/>
          </a:stretch>
        </p:blipFill>
        <p:spPr>
          <a:xfrm>
            <a:off x="6111638" y="2486524"/>
            <a:ext cx="2333638" cy="1358264"/>
          </a:xfrm>
          <a:prstGeom prst="rect">
            <a:avLst/>
          </a:prstGeom>
        </p:spPr>
      </p:pic>
      <p:pic>
        <p:nvPicPr>
          <p:cNvPr id="7" name="Grafik 6">
            <a:extLst>
              <a:ext uri="{FF2B5EF4-FFF2-40B4-BE49-F238E27FC236}">
                <a16:creationId xmlns:a16="http://schemas.microsoft.com/office/drawing/2014/main" id="{B2FD2E6D-A539-43D5-85D3-47B20FE0B262}"/>
              </a:ext>
            </a:extLst>
          </p:cNvPr>
          <p:cNvPicPr>
            <a:picLocks noChangeAspect="1"/>
          </p:cNvPicPr>
          <p:nvPr/>
        </p:nvPicPr>
        <p:blipFill>
          <a:blip r:embed="rId4"/>
          <a:stretch>
            <a:fillRect/>
          </a:stretch>
        </p:blipFill>
        <p:spPr>
          <a:xfrm>
            <a:off x="406973" y="2285866"/>
            <a:ext cx="2287458" cy="2154503"/>
          </a:xfrm>
          <a:prstGeom prst="rect">
            <a:avLst/>
          </a:prstGeom>
        </p:spPr>
      </p:pic>
      <p:cxnSp>
        <p:nvCxnSpPr>
          <p:cNvPr id="11" name="Gerade Verbindung mit Pfeil 10">
            <a:extLst>
              <a:ext uri="{FF2B5EF4-FFF2-40B4-BE49-F238E27FC236}">
                <a16:creationId xmlns:a16="http://schemas.microsoft.com/office/drawing/2014/main" id="{3C6601B5-FE0E-416A-9987-674EC5229D8C}"/>
              </a:ext>
            </a:extLst>
          </p:cNvPr>
          <p:cNvCxnSpPr>
            <a:cxnSpLocks/>
          </p:cNvCxnSpPr>
          <p:nvPr/>
        </p:nvCxnSpPr>
        <p:spPr>
          <a:xfrm>
            <a:off x="2879388" y="2285866"/>
            <a:ext cx="0" cy="2154503"/>
          </a:xfrm>
          <a:prstGeom prst="straightConnector1">
            <a:avLst/>
          </a:prstGeom>
          <a:ln w="22225">
            <a:headEnd type="triangle"/>
            <a:tailEnd type="triangle"/>
          </a:ln>
        </p:spPr>
        <p:style>
          <a:lnRef idx="1">
            <a:schemeClr val="dk1"/>
          </a:lnRef>
          <a:fillRef idx="0">
            <a:schemeClr val="dk1"/>
          </a:fillRef>
          <a:effectRef idx="0">
            <a:schemeClr val="dk1"/>
          </a:effectRef>
          <a:fontRef idx="minor">
            <a:schemeClr val="tx1"/>
          </a:fontRef>
        </p:style>
      </p:cxnSp>
      <p:cxnSp>
        <p:nvCxnSpPr>
          <p:cNvPr id="13" name="Gerade Verbindung mit Pfeil 12">
            <a:extLst>
              <a:ext uri="{FF2B5EF4-FFF2-40B4-BE49-F238E27FC236}">
                <a16:creationId xmlns:a16="http://schemas.microsoft.com/office/drawing/2014/main" id="{FA535A48-3372-40C7-9B52-9A24ED084FDD}"/>
              </a:ext>
            </a:extLst>
          </p:cNvPr>
          <p:cNvCxnSpPr>
            <a:cxnSpLocks/>
          </p:cNvCxnSpPr>
          <p:nvPr/>
        </p:nvCxnSpPr>
        <p:spPr>
          <a:xfrm flipV="1">
            <a:off x="406973" y="2131732"/>
            <a:ext cx="2331629" cy="6639"/>
          </a:xfrm>
          <a:prstGeom prst="straightConnector1">
            <a:avLst/>
          </a:prstGeom>
          <a:ln w="22225">
            <a:headEnd type="triangle"/>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51A601F0-9D0B-4C7F-B5D2-FFE71439F1AE}"/>
              </a:ext>
            </a:extLst>
          </p:cNvPr>
          <p:cNvCxnSpPr>
            <a:cxnSpLocks/>
          </p:cNvCxnSpPr>
          <p:nvPr/>
        </p:nvCxnSpPr>
        <p:spPr>
          <a:xfrm>
            <a:off x="3994030" y="3222173"/>
            <a:ext cx="174528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CDB19C8-0C11-4EAB-992E-2631314F052C}"/>
              </a:ext>
            </a:extLst>
          </p:cNvPr>
          <p:cNvSpPr txBox="1"/>
          <p:nvPr/>
        </p:nvSpPr>
        <p:spPr>
          <a:xfrm>
            <a:off x="637441" y="1823955"/>
            <a:ext cx="2101161" cy="307777"/>
          </a:xfrm>
          <a:prstGeom prst="rect">
            <a:avLst/>
          </a:prstGeom>
          <a:noFill/>
        </p:spPr>
        <p:txBody>
          <a:bodyPr wrap="square" rtlCol="0">
            <a:spAutoFit/>
          </a:bodyPr>
          <a:lstStyle/>
          <a:p>
            <a:r>
              <a:rPr lang="de-DE" dirty="0"/>
              <a:t>1000 Pixels</a:t>
            </a:r>
          </a:p>
        </p:txBody>
      </p:sp>
      <p:sp>
        <p:nvSpPr>
          <p:cNvPr id="24" name="Textfeld 23">
            <a:extLst>
              <a:ext uri="{FF2B5EF4-FFF2-40B4-BE49-F238E27FC236}">
                <a16:creationId xmlns:a16="http://schemas.microsoft.com/office/drawing/2014/main" id="{7EC7DC5A-CC36-47D9-9AEB-602B218E559A}"/>
              </a:ext>
            </a:extLst>
          </p:cNvPr>
          <p:cNvSpPr txBox="1"/>
          <p:nvPr/>
        </p:nvSpPr>
        <p:spPr>
          <a:xfrm>
            <a:off x="205632" y="4550930"/>
            <a:ext cx="2690140" cy="307777"/>
          </a:xfrm>
          <a:prstGeom prst="rect">
            <a:avLst/>
          </a:prstGeom>
          <a:noFill/>
        </p:spPr>
        <p:txBody>
          <a:bodyPr wrap="square" rtlCol="0">
            <a:spAutoFit/>
          </a:bodyPr>
          <a:lstStyle/>
          <a:p>
            <a:r>
              <a:rPr lang="de-DE" dirty="0"/>
              <a:t>1 Megapixels RGB image</a:t>
            </a:r>
          </a:p>
        </p:txBody>
      </p:sp>
      <p:sp>
        <p:nvSpPr>
          <p:cNvPr id="25" name="Textfeld 24">
            <a:extLst>
              <a:ext uri="{FF2B5EF4-FFF2-40B4-BE49-F238E27FC236}">
                <a16:creationId xmlns:a16="http://schemas.microsoft.com/office/drawing/2014/main" id="{27CAFE90-B7DC-424A-A554-CAF93019FD3C}"/>
              </a:ext>
            </a:extLst>
          </p:cNvPr>
          <p:cNvSpPr txBox="1"/>
          <p:nvPr/>
        </p:nvSpPr>
        <p:spPr>
          <a:xfrm>
            <a:off x="3524823" y="2630439"/>
            <a:ext cx="2683702" cy="307777"/>
          </a:xfrm>
          <a:prstGeom prst="rect">
            <a:avLst/>
          </a:prstGeom>
          <a:noFill/>
        </p:spPr>
        <p:txBody>
          <a:bodyPr wrap="square" rtlCol="0">
            <a:spAutoFit/>
          </a:bodyPr>
          <a:lstStyle/>
          <a:p>
            <a:r>
              <a:rPr lang="de-DE" dirty="0">
                <a:solidFill>
                  <a:schemeClr val="bg1"/>
                </a:solidFill>
              </a:rPr>
              <a:t>n = 1000 X1000 X 3 = 3 Million</a:t>
            </a:r>
          </a:p>
        </p:txBody>
      </p:sp>
      <p:sp>
        <p:nvSpPr>
          <p:cNvPr id="27" name="Textfeld 26">
            <a:extLst>
              <a:ext uri="{FF2B5EF4-FFF2-40B4-BE49-F238E27FC236}">
                <a16:creationId xmlns:a16="http://schemas.microsoft.com/office/drawing/2014/main" id="{89E4D03E-FEBD-4928-B94A-67C6F3E76F62}"/>
              </a:ext>
            </a:extLst>
          </p:cNvPr>
          <p:cNvSpPr txBox="1"/>
          <p:nvPr/>
        </p:nvSpPr>
        <p:spPr>
          <a:xfrm>
            <a:off x="6159276" y="4004092"/>
            <a:ext cx="2200949" cy="307777"/>
          </a:xfrm>
          <a:prstGeom prst="rect">
            <a:avLst/>
          </a:prstGeom>
          <a:noFill/>
        </p:spPr>
        <p:txBody>
          <a:bodyPr wrap="square">
            <a:spAutoFit/>
          </a:bodyPr>
          <a:lstStyle/>
          <a:p>
            <a:r>
              <a:rPr lang="de-DE" dirty="0"/>
              <a:t>Fully Connected Layers</a:t>
            </a:r>
          </a:p>
        </p:txBody>
      </p:sp>
      <p:sp>
        <p:nvSpPr>
          <p:cNvPr id="29" name="Textfeld 28">
            <a:extLst>
              <a:ext uri="{FF2B5EF4-FFF2-40B4-BE49-F238E27FC236}">
                <a16:creationId xmlns:a16="http://schemas.microsoft.com/office/drawing/2014/main" id="{99D045A3-491D-4E6F-8CC7-82C5710BA160}"/>
              </a:ext>
            </a:extLst>
          </p:cNvPr>
          <p:cNvSpPr txBox="1"/>
          <p:nvPr/>
        </p:nvSpPr>
        <p:spPr>
          <a:xfrm rot="16200000">
            <a:off x="2060340" y="2873174"/>
            <a:ext cx="2101161" cy="307777"/>
          </a:xfrm>
          <a:prstGeom prst="rect">
            <a:avLst/>
          </a:prstGeom>
          <a:noFill/>
        </p:spPr>
        <p:txBody>
          <a:bodyPr wrap="square" rtlCol="0">
            <a:spAutoFit/>
          </a:bodyPr>
          <a:lstStyle/>
          <a:p>
            <a:r>
              <a:rPr lang="de-DE" dirty="0"/>
              <a:t>1000 Pixels</a:t>
            </a:r>
          </a:p>
        </p:txBody>
      </p:sp>
      <p:sp>
        <p:nvSpPr>
          <p:cNvPr id="30" name="Foliennummernplatzhalter 29">
            <a:extLst>
              <a:ext uri="{FF2B5EF4-FFF2-40B4-BE49-F238E27FC236}">
                <a16:creationId xmlns:a16="http://schemas.microsoft.com/office/drawing/2014/main" id="{9797BDA7-E593-4D41-8DD8-EB8B1EFCEB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27</a:t>
            </a:fld>
            <a:endParaRPr lang="de-DE"/>
          </a:p>
        </p:txBody>
      </p:sp>
    </p:spTree>
    <p:extLst>
      <p:ext uri="{BB962C8B-B14F-4D97-AF65-F5344CB8AC3E}">
        <p14:creationId xmlns:p14="http://schemas.microsoft.com/office/powerpoint/2010/main" val="616185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0B27BD-BED0-49B5-A4E4-DA63F7342DBB}"/>
              </a:ext>
            </a:extLst>
          </p:cNvPr>
          <p:cNvSpPr>
            <a:spLocks noGrp="1"/>
          </p:cNvSpPr>
          <p:nvPr>
            <p:ph type="title"/>
          </p:nvPr>
        </p:nvSpPr>
        <p:spPr>
          <a:xfrm>
            <a:off x="2177528" y="172814"/>
            <a:ext cx="4048305" cy="572700"/>
          </a:xfrm>
        </p:spPr>
        <p:txBody>
          <a:bodyPr/>
          <a:lstStyle/>
          <a:p>
            <a:r>
              <a:rPr lang="de-DE" sz="2000" b="1" i="0" u="none" strike="noStrike" baseline="0" dirty="0">
                <a:solidFill>
                  <a:srgbClr val="002060"/>
                </a:solidFill>
                <a:latin typeface="Arial" panose="020B0604020202020204" pitchFamily="34" charset="0"/>
              </a:rPr>
              <a:t>Funktion der  Konvolution</a:t>
            </a:r>
            <a:endParaRPr lang="de-DE" sz="1600" dirty="0"/>
          </a:p>
        </p:txBody>
      </p:sp>
      <p:graphicFrame>
        <p:nvGraphicFramePr>
          <p:cNvPr id="3" name="Tabelle 7">
            <a:extLst>
              <a:ext uri="{FF2B5EF4-FFF2-40B4-BE49-F238E27FC236}">
                <a16:creationId xmlns:a16="http://schemas.microsoft.com/office/drawing/2014/main" id="{DC74F42E-5B29-4760-9D23-8D0DB225AD23}"/>
              </a:ext>
            </a:extLst>
          </p:cNvPr>
          <p:cNvGraphicFramePr>
            <a:graphicFrameLocks noGrp="1"/>
          </p:cNvGraphicFramePr>
          <p:nvPr>
            <p:extLst>
              <p:ext uri="{D42A27DB-BD31-4B8C-83A1-F6EECF244321}">
                <p14:modId xmlns:p14="http://schemas.microsoft.com/office/powerpoint/2010/main" val="764384301"/>
              </p:ext>
            </p:extLst>
          </p:nvPr>
        </p:nvGraphicFramePr>
        <p:xfrm>
          <a:off x="81661" y="2083650"/>
          <a:ext cx="2701060" cy="2438511"/>
        </p:xfrm>
        <a:graphic>
          <a:graphicData uri="http://schemas.openxmlformats.org/drawingml/2006/table">
            <a:tbl>
              <a:tblPr firstRow="1" bandRow="1">
                <a:tableStyleId>{8799B23B-EC83-4686-B30A-512413B5E67A}</a:tableStyleId>
              </a:tblPr>
              <a:tblGrid>
                <a:gridCol w="540212">
                  <a:extLst>
                    <a:ext uri="{9D8B030D-6E8A-4147-A177-3AD203B41FA5}">
                      <a16:colId xmlns:a16="http://schemas.microsoft.com/office/drawing/2014/main" val="1778721744"/>
                    </a:ext>
                  </a:extLst>
                </a:gridCol>
                <a:gridCol w="540212">
                  <a:extLst>
                    <a:ext uri="{9D8B030D-6E8A-4147-A177-3AD203B41FA5}">
                      <a16:colId xmlns:a16="http://schemas.microsoft.com/office/drawing/2014/main" val="2818727632"/>
                    </a:ext>
                  </a:extLst>
                </a:gridCol>
                <a:gridCol w="540212">
                  <a:extLst>
                    <a:ext uri="{9D8B030D-6E8A-4147-A177-3AD203B41FA5}">
                      <a16:colId xmlns:a16="http://schemas.microsoft.com/office/drawing/2014/main" val="3697799664"/>
                    </a:ext>
                  </a:extLst>
                </a:gridCol>
                <a:gridCol w="540212">
                  <a:extLst>
                    <a:ext uri="{9D8B030D-6E8A-4147-A177-3AD203B41FA5}">
                      <a16:colId xmlns:a16="http://schemas.microsoft.com/office/drawing/2014/main" val="3289590278"/>
                    </a:ext>
                  </a:extLst>
                </a:gridCol>
                <a:gridCol w="540212">
                  <a:extLst>
                    <a:ext uri="{9D8B030D-6E8A-4147-A177-3AD203B41FA5}">
                      <a16:colId xmlns:a16="http://schemas.microsoft.com/office/drawing/2014/main" val="1041281378"/>
                    </a:ext>
                  </a:extLst>
                </a:gridCol>
              </a:tblGrid>
              <a:tr h="516783">
                <a:tc>
                  <a:txBody>
                    <a:bodyPr/>
                    <a:lstStyle/>
                    <a:p>
                      <a:r>
                        <a:rPr lang="de-DE" sz="1600" b="1" dirty="0"/>
                        <a:t>1 </a:t>
                      </a:r>
                      <a:r>
                        <a:rPr lang="de-DE" sz="1400" b="0" i="1" dirty="0">
                          <a:solidFill>
                            <a:srgbClr val="FF0000"/>
                          </a:solidFill>
                        </a:rPr>
                        <a:t>x</a:t>
                      </a:r>
                      <a:r>
                        <a:rPr lang="de-DE" sz="1100" b="0" i="1" dirty="0">
                          <a:solidFill>
                            <a:srgbClr val="FF0000"/>
                          </a:solidFill>
                        </a:rPr>
                        <a:t>1</a:t>
                      </a:r>
                      <a:endParaRPr lang="de-DE" sz="1200" b="0" i="1" dirty="0">
                        <a:solidFill>
                          <a:srgbClr val="FF0000"/>
                        </a:solidFill>
                      </a:endParaRPr>
                    </a:p>
                  </a:txBody>
                  <a:tcPr>
                    <a:blipFill>
                      <a:blip r:embed="rId3"/>
                      <a:tile tx="0" ty="0" sx="100000" sy="100000" flip="none" algn="tl"/>
                    </a:blipFill>
                  </a:tcPr>
                </a:tc>
                <a:tc>
                  <a:txBody>
                    <a:bodyPr/>
                    <a:lstStyle/>
                    <a:p>
                      <a:r>
                        <a:rPr lang="de-DE" sz="1600" b="1" dirty="0"/>
                        <a:t>1 </a:t>
                      </a:r>
                      <a:r>
                        <a:rPr lang="de-DE" sz="1100" b="0" i="1" dirty="0">
                          <a:solidFill>
                            <a:srgbClr val="FF0000"/>
                          </a:solidFill>
                        </a:rPr>
                        <a:t>x0</a:t>
                      </a:r>
                      <a:endParaRPr lang="de-DE" b="0" dirty="0">
                        <a:solidFill>
                          <a:srgbClr val="FF0000"/>
                        </a:solidFill>
                      </a:endParaRPr>
                    </a:p>
                  </a:txBody>
                  <a:tcPr>
                    <a:blipFill>
                      <a:blip r:embed="rId3"/>
                      <a:tile tx="0" ty="0" sx="100000" sy="100000" flip="none" algn="tl"/>
                    </a:blipFill>
                  </a:tcPr>
                </a:tc>
                <a:tc>
                  <a:txBody>
                    <a:bodyPr/>
                    <a:lstStyle/>
                    <a:p>
                      <a:r>
                        <a:rPr lang="de-DE" sz="1600" b="1" dirty="0"/>
                        <a:t>1</a:t>
                      </a:r>
                      <a:r>
                        <a:rPr lang="de-DE" sz="1100" b="0" i="1" dirty="0">
                          <a:solidFill>
                            <a:srgbClr val="FF0000"/>
                          </a:solidFill>
                        </a:rPr>
                        <a:t>x1</a:t>
                      </a:r>
                      <a:endParaRPr lang="de-DE" b="0" dirty="0">
                        <a:solidFill>
                          <a:srgbClr val="FF0000"/>
                        </a:solidFill>
                      </a:endParaRPr>
                    </a:p>
                  </a:txBody>
                  <a:tcPr>
                    <a:blipFill>
                      <a:blip r:embed="rId3"/>
                      <a:tile tx="0" ty="0" sx="100000" sy="100000" flip="none" algn="tl"/>
                    </a:blipFill>
                  </a:tcPr>
                </a:tc>
                <a:tc>
                  <a:txBody>
                    <a:bodyPr/>
                    <a:lstStyle/>
                    <a:p>
                      <a:r>
                        <a:rPr lang="de-DE" b="0" dirty="0"/>
                        <a:t>0</a:t>
                      </a:r>
                    </a:p>
                  </a:txBody>
                  <a:tcPr>
                    <a:blipFill>
                      <a:blip r:embed="rId3"/>
                      <a:tile tx="0" ty="0" sx="100000" sy="100000" flip="none" algn="tl"/>
                    </a:blipFill>
                  </a:tcPr>
                </a:tc>
                <a:tc>
                  <a:txBody>
                    <a:bodyPr/>
                    <a:lstStyle/>
                    <a:p>
                      <a:r>
                        <a:rPr lang="de-DE" b="0" dirty="0"/>
                        <a:t>0</a:t>
                      </a:r>
                    </a:p>
                  </a:txBody>
                  <a:tcPr>
                    <a:blipFill>
                      <a:blip r:embed="rId3"/>
                      <a:tile tx="0" ty="0" sx="100000" sy="100000" flip="none" algn="tl"/>
                    </a:blipFill>
                  </a:tcPr>
                </a:tc>
                <a:extLst>
                  <a:ext uri="{0D108BD9-81ED-4DB2-BD59-A6C34878D82A}">
                    <a16:rowId xmlns:a16="http://schemas.microsoft.com/office/drawing/2014/main" val="3066216086"/>
                  </a:ext>
                </a:extLst>
              </a:tr>
              <a:tr h="516783">
                <a:tc>
                  <a:txBody>
                    <a:bodyPr/>
                    <a:lstStyle/>
                    <a:p>
                      <a:r>
                        <a:rPr lang="de-DE" sz="1600" b="1" dirty="0"/>
                        <a:t>0</a:t>
                      </a:r>
                      <a:r>
                        <a:rPr lang="de-DE" dirty="0"/>
                        <a:t> </a:t>
                      </a:r>
                      <a:r>
                        <a:rPr lang="de-DE" sz="1100" b="0" i="1" dirty="0">
                          <a:solidFill>
                            <a:srgbClr val="FF0000"/>
                          </a:solidFill>
                        </a:rPr>
                        <a:t>x0</a:t>
                      </a:r>
                      <a:endParaRPr lang="de-DE" b="0" dirty="0">
                        <a:solidFill>
                          <a:srgbClr val="FF0000"/>
                        </a:solidFill>
                      </a:endParaRPr>
                    </a:p>
                  </a:txBody>
                  <a:tcPr>
                    <a:blipFill>
                      <a:blip r:embed="rId3"/>
                      <a:tile tx="0" ty="0" sx="100000" sy="100000" flip="none" algn="tl"/>
                    </a:blipFill>
                  </a:tcPr>
                </a:tc>
                <a:tc>
                  <a:txBody>
                    <a:bodyPr/>
                    <a:lstStyle/>
                    <a:p>
                      <a:r>
                        <a:rPr lang="de-DE" sz="1600" b="1" dirty="0"/>
                        <a:t>1</a:t>
                      </a:r>
                      <a:r>
                        <a:rPr lang="de-DE" dirty="0"/>
                        <a:t> </a:t>
                      </a:r>
                      <a:r>
                        <a:rPr lang="de-DE" sz="1100" b="0" i="1" dirty="0">
                          <a:solidFill>
                            <a:srgbClr val="FF0000"/>
                          </a:solidFill>
                        </a:rPr>
                        <a:t>x1</a:t>
                      </a:r>
                      <a:endParaRPr lang="de-DE" b="0" dirty="0">
                        <a:solidFill>
                          <a:srgbClr val="FF0000"/>
                        </a:solidFill>
                      </a:endParaRPr>
                    </a:p>
                  </a:txBody>
                  <a:tcPr>
                    <a:blipFill>
                      <a:blip r:embed="rId3"/>
                      <a:tile tx="0" ty="0" sx="100000" sy="100000" flip="none" algn="tl"/>
                    </a:blipFill>
                  </a:tcPr>
                </a:tc>
                <a:tc>
                  <a:txBody>
                    <a:bodyPr/>
                    <a:lstStyle/>
                    <a:p>
                      <a:r>
                        <a:rPr lang="de-DE" sz="1600" b="1" dirty="0"/>
                        <a:t>1</a:t>
                      </a:r>
                      <a:r>
                        <a:rPr lang="de-DE" sz="1100" b="0" i="1" dirty="0">
                          <a:solidFill>
                            <a:srgbClr val="FF0000"/>
                          </a:solidFill>
                        </a:rPr>
                        <a:t>x0</a:t>
                      </a:r>
                      <a:endParaRPr lang="de-DE" b="0" dirty="0">
                        <a:solidFill>
                          <a:srgbClr val="FF0000"/>
                        </a:solidFill>
                      </a:endParaRPr>
                    </a:p>
                  </a:txBody>
                  <a:tcPr>
                    <a:blipFill>
                      <a:blip r:embed="rId3"/>
                      <a:tile tx="0" ty="0" sx="100000" sy="100000" flip="none" algn="tl"/>
                    </a:blipFill>
                  </a:tcPr>
                </a:tc>
                <a:tc>
                  <a:txBody>
                    <a:bodyPr/>
                    <a:lstStyle/>
                    <a:p>
                      <a:r>
                        <a:rPr lang="de-DE" dirty="0"/>
                        <a:t>1</a:t>
                      </a:r>
                    </a:p>
                  </a:txBody>
                  <a:tcPr>
                    <a:blipFill>
                      <a:blip r:embed="rId3"/>
                      <a:tile tx="0" ty="0" sx="100000" sy="100000" flip="none" algn="tl"/>
                    </a:blipFill>
                  </a:tcPr>
                </a:tc>
                <a:tc>
                  <a:txBody>
                    <a:bodyPr/>
                    <a:lstStyle/>
                    <a:p>
                      <a:r>
                        <a:rPr lang="de-DE" dirty="0"/>
                        <a:t>0</a:t>
                      </a:r>
                    </a:p>
                  </a:txBody>
                  <a:tcPr>
                    <a:blipFill>
                      <a:blip r:embed="rId3"/>
                      <a:tile tx="0" ty="0" sx="100000" sy="100000" flip="none" algn="tl"/>
                    </a:blipFill>
                  </a:tcPr>
                </a:tc>
                <a:extLst>
                  <a:ext uri="{0D108BD9-81ED-4DB2-BD59-A6C34878D82A}">
                    <a16:rowId xmlns:a16="http://schemas.microsoft.com/office/drawing/2014/main" val="98887537"/>
                  </a:ext>
                </a:extLst>
              </a:tr>
              <a:tr h="516783">
                <a:tc>
                  <a:txBody>
                    <a:bodyPr/>
                    <a:lstStyle/>
                    <a:p>
                      <a:r>
                        <a:rPr lang="de-DE" sz="1600" b="1" dirty="0"/>
                        <a:t>0 </a:t>
                      </a:r>
                      <a:r>
                        <a:rPr lang="de-DE" sz="1100" b="0" i="1" dirty="0">
                          <a:solidFill>
                            <a:srgbClr val="FF0000"/>
                          </a:solidFill>
                        </a:rPr>
                        <a:t>x1</a:t>
                      </a:r>
                      <a:endParaRPr lang="de-DE" b="0" dirty="0">
                        <a:solidFill>
                          <a:srgbClr val="FF0000"/>
                        </a:solidFill>
                      </a:endParaRPr>
                    </a:p>
                  </a:txBody>
                  <a:tcPr>
                    <a:blipFill>
                      <a:blip r:embed="rId3"/>
                      <a:tile tx="0" ty="0" sx="100000" sy="100000" flip="none" algn="tl"/>
                    </a:blipFill>
                  </a:tcPr>
                </a:tc>
                <a:tc>
                  <a:txBody>
                    <a:bodyPr/>
                    <a:lstStyle/>
                    <a:p>
                      <a:r>
                        <a:rPr lang="de-DE" sz="1600" b="1" dirty="0"/>
                        <a:t>0</a:t>
                      </a:r>
                      <a:r>
                        <a:rPr lang="de-DE" dirty="0"/>
                        <a:t> </a:t>
                      </a:r>
                      <a:r>
                        <a:rPr lang="de-DE" sz="1100" b="1" i="1" dirty="0">
                          <a:solidFill>
                            <a:srgbClr val="FF0000"/>
                          </a:solidFill>
                        </a:rPr>
                        <a:t>x0</a:t>
                      </a:r>
                      <a:endParaRPr lang="de-DE" dirty="0">
                        <a:solidFill>
                          <a:srgbClr val="FF0000"/>
                        </a:solidFill>
                      </a:endParaRPr>
                    </a:p>
                  </a:txBody>
                  <a:tcPr>
                    <a:blipFill>
                      <a:blip r:embed="rId3"/>
                      <a:tile tx="0" ty="0" sx="100000" sy="100000" flip="none" algn="tl"/>
                    </a:blipFill>
                  </a:tcPr>
                </a:tc>
                <a:tc>
                  <a:txBody>
                    <a:bodyPr/>
                    <a:lstStyle/>
                    <a:p>
                      <a:r>
                        <a:rPr lang="de-DE" sz="1600" b="1" dirty="0"/>
                        <a:t>1</a:t>
                      </a:r>
                      <a:r>
                        <a:rPr lang="de-DE" dirty="0"/>
                        <a:t> </a:t>
                      </a:r>
                      <a:r>
                        <a:rPr lang="de-DE" sz="1100" b="0" i="1" dirty="0">
                          <a:solidFill>
                            <a:srgbClr val="FF0000"/>
                          </a:solidFill>
                        </a:rPr>
                        <a:t>x1</a:t>
                      </a:r>
                      <a:endParaRPr lang="de-DE" b="0" dirty="0">
                        <a:solidFill>
                          <a:srgbClr val="FF0000"/>
                        </a:solidFill>
                      </a:endParaRPr>
                    </a:p>
                  </a:txBody>
                  <a:tcPr>
                    <a:blipFill>
                      <a:blip r:embed="rId3"/>
                      <a:tile tx="0" ty="0" sx="100000" sy="100000" flip="none" algn="tl"/>
                    </a:blipFill>
                  </a:tcPr>
                </a:tc>
                <a:tc>
                  <a:txBody>
                    <a:bodyPr/>
                    <a:lstStyle/>
                    <a:p>
                      <a:r>
                        <a:rPr lang="de-DE" dirty="0"/>
                        <a:t>1</a:t>
                      </a:r>
                    </a:p>
                  </a:txBody>
                  <a:tcPr>
                    <a:blipFill>
                      <a:blip r:embed="rId3"/>
                      <a:tile tx="0" ty="0" sx="100000" sy="100000" flip="none" algn="tl"/>
                    </a:blipFill>
                  </a:tcPr>
                </a:tc>
                <a:tc>
                  <a:txBody>
                    <a:bodyPr/>
                    <a:lstStyle/>
                    <a:p>
                      <a:r>
                        <a:rPr lang="de-DE" dirty="0"/>
                        <a:t>1</a:t>
                      </a:r>
                    </a:p>
                  </a:txBody>
                  <a:tcPr>
                    <a:blipFill>
                      <a:blip r:embed="rId3"/>
                      <a:tile tx="0" ty="0" sx="100000" sy="100000" flip="none" algn="tl"/>
                    </a:blipFill>
                  </a:tcPr>
                </a:tc>
                <a:extLst>
                  <a:ext uri="{0D108BD9-81ED-4DB2-BD59-A6C34878D82A}">
                    <a16:rowId xmlns:a16="http://schemas.microsoft.com/office/drawing/2014/main" val="1857911427"/>
                  </a:ext>
                </a:extLst>
              </a:tr>
              <a:tr h="444081">
                <a:tc>
                  <a:txBody>
                    <a:bodyPr/>
                    <a:lstStyle/>
                    <a:p>
                      <a:r>
                        <a:rPr lang="de-DE" dirty="0"/>
                        <a:t>0</a:t>
                      </a:r>
                    </a:p>
                  </a:txBody>
                  <a:tcPr>
                    <a:blipFill>
                      <a:blip r:embed="rId3"/>
                      <a:tile tx="0" ty="0" sx="100000" sy="100000" flip="none" algn="tl"/>
                    </a:blipFill>
                  </a:tcPr>
                </a:tc>
                <a:tc>
                  <a:txBody>
                    <a:bodyPr/>
                    <a:lstStyle/>
                    <a:p>
                      <a:r>
                        <a:rPr lang="de-DE" dirty="0"/>
                        <a:t>0</a:t>
                      </a:r>
                    </a:p>
                  </a:txBody>
                  <a:tcPr>
                    <a:blipFill>
                      <a:blip r:embed="rId3"/>
                      <a:tile tx="0" ty="0" sx="100000" sy="100000" flip="none" algn="tl"/>
                    </a:blipFill>
                  </a:tcPr>
                </a:tc>
                <a:tc>
                  <a:txBody>
                    <a:bodyPr/>
                    <a:lstStyle/>
                    <a:p>
                      <a:r>
                        <a:rPr lang="de-DE" dirty="0"/>
                        <a:t>1</a:t>
                      </a:r>
                    </a:p>
                  </a:txBody>
                  <a:tcPr>
                    <a:blipFill>
                      <a:blip r:embed="rId3"/>
                      <a:tile tx="0" ty="0" sx="100000" sy="100000" flip="none" algn="tl"/>
                    </a:blipFill>
                  </a:tcPr>
                </a:tc>
                <a:tc>
                  <a:txBody>
                    <a:bodyPr/>
                    <a:lstStyle/>
                    <a:p>
                      <a:r>
                        <a:rPr lang="de-DE" dirty="0"/>
                        <a:t>1</a:t>
                      </a:r>
                    </a:p>
                  </a:txBody>
                  <a:tcPr>
                    <a:blipFill>
                      <a:blip r:embed="rId3"/>
                      <a:tile tx="0" ty="0" sx="100000" sy="100000" flip="none" algn="tl"/>
                    </a:blipFill>
                  </a:tcPr>
                </a:tc>
                <a:tc>
                  <a:txBody>
                    <a:bodyPr/>
                    <a:lstStyle/>
                    <a:p>
                      <a:r>
                        <a:rPr lang="de-DE" dirty="0"/>
                        <a:t>0</a:t>
                      </a:r>
                    </a:p>
                  </a:txBody>
                  <a:tcPr>
                    <a:blipFill>
                      <a:blip r:embed="rId3"/>
                      <a:tile tx="0" ty="0" sx="100000" sy="100000" flip="none" algn="tl"/>
                    </a:blipFill>
                  </a:tcPr>
                </a:tc>
                <a:extLst>
                  <a:ext uri="{0D108BD9-81ED-4DB2-BD59-A6C34878D82A}">
                    <a16:rowId xmlns:a16="http://schemas.microsoft.com/office/drawing/2014/main" val="2449613130"/>
                  </a:ext>
                </a:extLst>
              </a:tr>
              <a:tr h="444081">
                <a:tc>
                  <a:txBody>
                    <a:bodyPr/>
                    <a:lstStyle/>
                    <a:p>
                      <a:r>
                        <a:rPr lang="de-DE" dirty="0"/>
                        <a:t>0</a:t>
                      </a:r>
                    </a:p>
                  </a:txBody>
                  <a:tcPr>
                    <a:blipFill>
                      <a:blip r:embed="rId3"/>
                      <a:tile tx="0" ty="0" sx="100000" sy="100000" flip="none" algn="tl"/>
                    </a:blipFill>
                  </a:tcPr>
                </a:tc>
                <a:tc>
                  <a:txBody>
                    <a:bodyPr/>
                    <a:lstStyle/>
                    <a:p>
                      <a:r>
                        <a:rPr lang="de-DE" dirty="0"/>
                        <a:t>1</a:t>
                      </a:r>
                    </a:p>
                  </a:txBody>
                  <a:tcPr>
                    <a:blipFill>
                      <a:blip r:embed="rId3"/>
                      <a:tile tx="0" ty="0" sx="100000" sy="100000" flip="none" algn="tl"/>
                    </a:blipFill>
                  </a:tcPr>
                </a:tc>
                <a:tc>
                  <a:txBody>
                    <a:bodyPr/>
                    <a:lstStyle/>
                    <a:p>
                      <a:r>
                        <a:rPr lang="de-DE" dirty="0"/>
                        <a:t>1</a:t>
                      </a:r>
                    </a:p>
                  </a:txBody>
                  <a:tcPr>
                    <a:blipFill>
                      <a:blip r:embed="rId3"/>
                      <a:tile tx="0" ty="0" sx="100000" sy="100000" flip="none" algn="tl"/>
                    </a:blipFill>
                  </a:tcPr>
                </a:tc>
                <a:tc>
                  <a:txBody>
                    <a:bodyPr/>
                    <a:lstStyle/>
                    <a:p>
                      <a:r>
                        <a:rPr lang="de-DE" dirty="0"/>
                        <a:t>0</a:t>
                      </a:r>
                    </a:p>
                  </a:txBody>
                  <a:tcPr>
                    <a:blipFill>
                      <a:blip r:embed="rId3"/>
                      <a:tile tx="0" ty="0" sx="100000" sy="100000" flip="none" algn="tl"/>
                    </a:blipFill>
                  </a:tcPr>
                </a:tc>
                <a:tc>
                  <a:txBody>
                    <a:bodyPr/>
                    <a:lstStyle/>
                    <a:p>
                      <a:r>
                        <a:rPr lang="de-DE" dirty="0"/>
                        <a:t>0</a:t>
                      </a:r>
                    </a:p>
                  </a:txBody>
                  <a:tcPr>
                    <a:blipFill>
                      <a:blip r:embed="rId3"/>
                      <a:tile tx="0" ty="0" sx="100000" sy="100000" flip="none" algn="tl"/>
                    </a:blipFill>
                  </a:tcPr>
                </a:tc>
                <a:extLst>
                  <a:ext uri="{0D108BD9-81ED-4DB2-BD59-A6C34878D82A}">
                    <a16:rowId xmlns:a16="http://schemas.microsoft.com/office/drawing/2014/main" val="3982922266"/>
                  </a:ext>
                </a:extLst>
              </a:tr>
            </a:tbl>
          </a:graphicData>
        </a:graphic>
      </p:graphicFrame>
      <p:graphicFrame>
        <p:nvGraphicFramePr>
          <p:cNvPr id="5" name="Tabelle 5">
            <a:extLst>
              <a:ext uri="{FF2B5EF4-FFF2-40B4-BE49-F238E27FC236}">
                <a16:creationId xmlns:a16="http://schemas.microsoft.com/office/drawing/2014/main" id="{20B8020E-5D49-45DE-91E3-884FD0D7DD28}"/>
              </a:ext>
            </a:extLst>
          </p:cNvPr>
          <p:cNvGraphicFramePr>
            <a:graphicFrameLocks noGrp="1"/>
          </p:cNvGraphicFramePr>
          <p:nvPr>
            <p:extLst>
              <p:ext uri="{D42A27DB-BD31-4B8C-83A1-F6EECF244321}">
                <p14:modId xmlns:p14="http://schemas.microsoft.com/office/powerpoint/2010/main" val="57396486"/>
              </p:ext>
            </p:extLst>
          </p:nvPr>
        </p:nvGraphicFramePr>
        <p:xfrm>
          <a:off x="6363844" y="2323321"/>
          <a:ext cx="1858782" cy="1547340"/>
        </p:xfrm>
        <a:graphic>
          <a:graphicData uri="http://schemas.openxmlformats.org/drawingml/2006/table">
            <a:tbl>
              <a:tblPr firstRow="1" bandRow="1">
                <a:tableStyleId>{641094C2-7E03-4B24-8BBC-C188B344F47D}</a:tableStyleId>
              </a:tblPr>
              <a:tblGrid>
                <a:gridCol w="619594">
                  <a:extLst>
                    <a:ext uri="{9D8B030D-6E8A-4147-A177-3AD203B41FA5}">
                      <a16:colId xmlns:a16="http://schemas.microsoft.com/office/drawing/2014/main" val="1354023145"/>
                    </a:ext>
                  </a:extLst>
                </a:gridCol>
                <a:gridCol w="619594">
                  <a:extLst>
                    <a:ext uri="{9D8B030D-6E8A-4147-A177-3AD203B41FA5}">
                      <a16:colId xmlns:a16="http://schemas.microsoft.com/office/drawing/2014/main" val="2249834990"/>
                    </a:ext>
                  </a:extLst>
                </a:gridCol>
                <a:gridCol w="619594">
                  <a:extLst>
                    <a:ext uri="{9D8B030D-6E8A-4147-A177-3AD203B41FA5}">
                      <a16:colId xmlns:a16="http://schemas.microsoft.com/office/drawing/2014/main" val="1540751446"/>
                    </a:ext>
                  </a:extLst>
                </a:gridCol>
              </a:tblGrid>
              <a:tr h="515780">
                <a:tc>
                  <a:txBody>
                    <a:bodyPr/>
                    <a:lstStyle/>
                    <a:p>
                      <a:r>
                        <a:rPr lang="de-DE" sz="1600" b="1" dirty="0"/>
                        <a:t>4</a:t>
                      </a:r>
                    </a:p>
                  </a:txBody>
                  <a:tc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tcPr>
                </a:tc>
                <a:tc>
                  <a:txBody>
                    <a:bodyPr/>
                    <a:lstStyle/>
                    <a:p>
                      <a:r>
                        <a:rPr lang="de-DE" sz="1600" b="1" dirty="0"/>
                        <a:t>3</a:t>
                      </a:r>
                    </a:p>
                  </a:txBody>
                  <a:tc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tcPr>
                </a:tc>
                <a:tc>
                  <a:txBody>
                    <a:bodyPr/>
                    <a:lstStyle/>
                    <a:p>
                      <a:r>
                        <a:rPr lang="de-DE" sz="1600" b="1" dirty="0"/>
                        <a:t>4</a:t>
                      </a:r>
                    </a:p>
                  </a:txBody>
                  <a:tc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tcPr>
                </a:tc>
                <a:extLst>
                  <a:ext uri="{0D108BD9-81ED-4DB2-BD59-A6C34878D82A}">
                    <a16:rowId xmlns:a16="http://schemas.microsoft.com/office/drawing/2014/main" val="3154635390"/>
                  </a:ext>
                </a:extLst>
              </a:tr>
              <a:tr h="515780">
                <a:tc>
                  <a:txBody>
                    <a:bodyPr/>
                    <a:lstStyle/>
                    <a:p>
                      <a:r>
                        <a:rPr lang="de-DE" sz="1600" b="1" dirty="0"/>
                        <a:t>2</a:t>
                      </a:r>
                    </a:p>
                  </a:txBody>
                  <a:tc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tcPr>
                </a:tc>
                <a:tc>
                  <a:txBody>
                    <a:bodyPr/>
                    <a:lstStyle/>
                    <a:p>
                      <a:r>
                        <a:rPr lang="de-DE" sz="1600" b="1" dirty="0"/>
                        <a:t>4</a:t>
                      </a:r>
                    </a:p>
                  </a:txBody>
                  <a:tc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tcPr>
                </a:tc>
                <a:tc>
                  <a:txBody>
                    <a:bodyPr/>
                    <a:lstStyle/>
                    <a:p>
                      <a:r>
                        <a:rPr lang="de-DE" sz="1600" b="1" dirty="0"/>
                        <a:t>3</a:t>
                      </a:r>
                    </a:p>
                  </a:txBody>
                  <a:tc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tcPr>
                </a:tc>
                <a:extLst>
                  <a:ext uri="{0D108BD9-81ED-4DB2-BD59-A6C34878D82A}">
                    <a16:rowId xmlns:a16="http://schemas.microsoft.com/office/drawing/2014/main" val="2188012650"/>
                  </a:ext>
                </a:extLst>
              </a:tr>
              <a:tr h="515780">
                <a:tc>
                  <a:txBody>
                    <a:bodyPr/>
                    <a:lstStyle/>
                    <a:p>
                      <a:r>
                        <a:rPr lang="de-DE" sz="1600" b="1" dirty="0"/>
                        <a:t>2</a:t>
                      </a:r>
                    </a:p>
                  </a:txBody>
                  <a:tc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tcPr>
                </a:tc>
                <a:tc>
                  <a:txBody>
                    <a:bodyPr/>
                    <a:lstStyle/>
                    <a:p>
                      <a:r>
                        <a:rPr lang="de-DE" sz="1600" b="1" dirty="0"/>
                        <a:t>3</a:t>
                      </a:r>
                    </a:p>
                  </a:txBody>
                  <a:tc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tcPr>
                </a:tc>
                <a:tc>
                  <a:txBody>
                    <a:bodyPr/>
                    <a:lstStyle/>
                    <a:p>
                      <a:r>
                        <a:rPr lang="de-DE" sz="1600" b="1" dirty="0"/>
                        <a:t>4</a:t>
                      </a:r>
                    </a:p>
                  </a:txBody>
                  <a:tc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tcPr>
                </a:tc>
                <a:extLst>
                  <a:ext uri="{0D108BD9-81ED-4DB2-BD59-A6C34878D82A}">
                    <a16:rowId xmlns:a16="http://schemas.microsoft.com/office/drawing/2014/main" val="186948857"/>
                  </a:ext>
                </a:extLst>
              </a:tr>
            </a:tbl>
          </a:graphicData>
        </a:graphic>
      </p:graphicFrame>
      <p:graphicFrame>
        <p:nvGraphicFramePr>
          <p:cNvPr id="6" name="Tabelle 5">
            <a:extLst>
              <a:ext uri="{FF2B5EF4-FFF2-40B4-BE49-F238E27FC236}">
                <a16:creationId xmlns:a16="http://schemas.microsoft.com/office/drawing/2014/main" id="{34CD91F9-F144-4040-81E7-4F042E07E403}"/>
              </a:ext>
            </a:extLst>
          </p:cNvPr>
          <p:cNvGraphicFramePr>
            <a:graphicFrameLocks noGrp="1"/>
          </p:cNvGraphicFramePr>
          <p:nvPr>
            <p:extLst>
              <p:ext uri="{D42A27DB-BD31-4B8C-83A1-F6EECF244321}">
                <p14:modId xmlns:p14="http://schemas.microsoft.com/office/powerpoint/2010/main" val="1107239574"/>
              </p:ext>
            </p:extLst>
          </p:nvPr>
        </p:nvGraphicFramePr>
        <p:xfrm>
          <a:off x="3813642" y="2323321"/>
          <a:ext cx="1502763" cy="1547340"/>
        </p:xfrm>
        <a:graphic>
          <a:graphicData uri="http://schemas.openxmlformats.org/drawingml/2006/table">
            <a:tbl>
              <a:tblPr firstRow="1" bandRow="1">
                <a:tableStyleId>{641094C2-7E03-4B24-8BBC-C188B344F47D}</a:tableStyleId>
              </a:tblPr>
              <a:tblGrid>
                <a:gridCol w="500921">
                  <a:extLst>
                    <a:ext uri="{9D8B030D-6E8A-4147-A177-3AD203B41FA5}">
                      <a16:colId xmlns:a16="http://schemas.microsoft.com/office/drawing/2014/main" val="1354023145"/>
                    </a:ext>
                  </a:extLst>
                </a:gridCol>
                <a:gridCol w="500921">
                  <a:extLst>
                    <a:ext uri="{9D8B030D-6E8A-4147-A177-3AD203B41FA5}">
                      <a16:colId xmlns:a16="http://schemas.microsoft.com/office/drawing/2014/main" val="2249834990"/>
                    </a:ext>
                  </a:extLst>
                </a:gridCol>
                <a:gridCol w="500921">
                  <a:extLst>
                    <a:ext uri="{9D8B030D-6E8A-4147-A177-3AD203B41FA5}">
                      <a16:colId xmlns:a16="http://schemas.microsoft.com/office/drawing/2014/main" val="1540751446"/>
                    </a:ext>
                  </a:extLst>
                </a:gridCol>
              </a:tblGrid>
              <a:tr h="515780">
                <a:tc>
                  <a:txBody>
                    <a:bodyPr/>
                    <a:lstStyle/>
                    <a:p>
                      <a:r>
                        <a:rPr lang="de-DE" sz="1600" i="1" dirty="0">
                          <a:solidFill>
                            <a:srgbClr val="FF0000"/>
                          </a:solidFill>
                        </a:rPr>
                        <a:t>1</a:t>
                      </a:r>
                    </a:p>
                  </a:txBody>
                  <a:tcPr/>
                </a:tc>
                <a:tc>
                  <a:txBody>
                    <a:bodyPr/>
                    <a:lstStyle/>
                    <a:p>
                      <a:r>
                        <a:rPr lang="de-DE" sz="1600" i="1" dirty="0">
                          <a:solidFill>
                            <a:srgbClr val="FF0000"/>
                          </a:solidFill>
                        </a:rPr>
                        <a:t>0</a:t>
                      </a:r>
                    </a:p>
                  </a:txBody>
                  <a:tcPr/>
                </a:tc>
                <a:tc>
                  <a:txBody>
                    <a:bodyPr/>
                    <a:lstStyle/>
                    <a:p>
                      <a:r>
                        <a:rPr lang="de-DE" sz="1600" i="1" dirty="0">
                          <a:solidFill>
                            <a:srgbClr val="FF0000"/>
                          </a:solidFill>
                        </a:rPr>
                        <a:t>1</a:t>
                      </a:r>
                    </a:p>
                  </a:txBody>
                  <a:tcPr/>
                </a:tc>
                <a:extLst>
                  <a:ext uri="{0D108BD9-81ED-4DB2-BD59-A6C34878D82A}">
                    <a16:rowId xmlns:a16="http://schemas.microsoft.com/office/drawing/2014/main" val="3154635390"/>
                  </a:ext>
                </a:extLst>
              </a:tr>
              <a:tr h="515780">
                <a:tc>
                  <a:txBody>
                    <a:bodyPr/>
                    <a:lstStyle/>
                    <a:p>
                      <a:r>
                        <a:rPr lang="de-DE" sz="1600" i="1" dirty="0">
                          <a:solidFill>
                            <a:srgbClr val="FF0000"/>
                          </a:solidFill>
                        </a:rPr>
                        <a:t>0</a:t>
                      </a:r>
                    </a:p>
                  </a:txBody>
                  <a:tcPr/>
                </a:tc>
                <a:tc>
                  <a:txBody>
                    <a:bodyPr/>
                    <a:lstStyle/>
                    <a:p>
                      <a:r>
                        <a:rPr lang="de-DE" sz="1600" i="1" dirty="0">
                          <a:solidFill>
                            <a:srgbClr val="FF0000"/>
                          </a:solidFill>
                        </a:rPr>
                        <a:t>1</a:t>
                      </a:r>
                    </a:p>
                  </a:txBody>
                  <a:tcPr/>
                </a:tc>
                <a:tc>
                  <a:txBody>
                    <a:bodyPr/>
                    <a:lstStyle/>
                    <a:p>
                      <a:r>
                        <a:rPr lang="de-DE" sz="1600" i="1" dirty="0">
                          <a:solidFill>
                            <a:srgbClr val="FF0000"/>
                          </a:solidFill>
                        </a:rPr>
                        <a:t>0</a:t>
                      </a:r>
                    </a:p>
                  </a:txBody>
                  <a:tcPr/>
                </a:tc>
                <a:extLst>
                  <a:ext uri="{0D108BD9-81ED-4DB2-BD59-A6C34878D82A}">
                    <a16:rowId xmlns:a16="http://schemas.microsoft.com/office/drawing/2014/main" val="2188012650"/>
                  </a:ext>
                </a:extLst>
              </a:tr>
              <a:tr h="515780">
                <a:tc>
                  <a:txBody>
                    <a:bodyPr/>
                    <a:lstStyle/>
                    <a:p>
                      <a:r>
                        <a:rPr lang="de-DE" sz="1600" i="1" dirty="0">
                          <a:solidFill>
                            <a:srgbClr val="FF0000"/>
                          </a:solidFill>
                        </a:rPr>
                        <a:t>1</a:t>
                      </a:r>
                    </a:p>
                  </a:txBody>
                  <a:tcPr/>
                </a:tc>
                <a:tc>
                  <a:txBody>
                    <a:bodyPr/>
                    <a:lstStyle/>
                    <a:p>
                      <a:r>
                        <a:rPr lang="de-DE" sz="1600" i="1" dirty="0">
                          <a:solidFill>
                            <a:srgbClr val="FF0000"/>
                          </a:solidFill>
                        </a:rPr>
                        <a:t>0</a:t>
                      </a:r>
                    </a:p>
                  </a:txBody>
                  <a:tcPr/>
                </a:tc>
                <a:tc>
                  <a:txBody>
                    <a:bodyPr/>
                    <a:lstStyle/>
                    <a:p>
                      <a:r>
                        <a:rPr lang="de-DE" sz="1600" i="1" dirty="0">
                          <a:solidFill>
                            <a:srgbClr val="FF0000"/>
                          </a:solidFill>
                        </a:rPr>
                        <a:t>1</a:t>
                      </a:r>
                    </a:p>
                  </a:txBody>
                  <a:tcPr/>
                </a:tc>
                <a:extLst>
                  <a:ext uri="{0D108BD9-81ED-4DB2-BD59-A6C34878D82A}">
                    <a16:rowId xmlns:a16="http://schemas.microsoft.com/office/drawing/2014/main" val="186948857"/>
                  </a:ext>
                </a:extLst>
              </a:tr>
            </a:tbl>
          </a:graphicData>
        </a:graphic>
      </p:graphicFrame>
      <p:sp>
        <p:nvSpPr>
          <p:cNvPr id="7" name="Pfeil: nach rechts 6">
            <a:extLst>
              <a:ext uri="{FF2B5EF4-FFF2-40B4-BE49-F238E27FC236}">
                <a16:creationId xmlns:a16="http://schemas.microsoft.com/office/drawing/2014/main" id="{226E12D6-CA6B-4C02-AAB4-C922C56AA910}"/>
              </a:ext>
            </a:extLst>
          </p:cNvPr>
          <p:cNvSpPr/>
          <p:nvPr/>
        </p:nvSpPr>
        <p:spPr>
          <a:xfrm rot="10800000">
            <a:off x="3095988" y="3070331"/>
            <a:ext cx="614597" cy="3222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C8F4F49B-0BD1-43B6-980C-D24D4080ED6E}"/>
              </a:ext>
            </a:extLst>
          </p:cNvPr>
          <p:cNvSpPr/>
          <p:nvPr/>
        </p:nvSpPr>
        <p:spPr>
          <a:xfrm>
            <a:off x="5532826" y="2935846"/>
            <a:ext cx="614597" cy="3222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abgerundete Ecken 8">
            <a:extLst>
              <a:ext uri="{FF2B5EF4-FFF2-40B4-BE49-F238E27FC236}">
                <a16:creationId xmlns:a16="http://schemas.microsoft.com/office/drawing/2014/main" id="{BB4C7200-9728-4346-87F8-0B12B43843C5}"/>
              </a:ext>
            </a:extLst>
          </p:cNvPr>
          <p:cNvSpPr/>
          <p:nvPr/>
        </p:nvSpPr>
        <p:spPr>
          <a:xfrm>
            <a:off x="92789" y="2063383"/>
            <a:ext cx="1629265" cy="1524110"/>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C00000"/>
                </a:solidFill>
              </a:ln>
              <a:solidFill>
                <a:schemeClr val="bg1"/>
              </a:solidFill>
            </a:endParaRPr>
          </a:p>
        </p:txBody>
      </p:sp>
      <p:sp>
        <p:nvSpPr>
          <p:cNvPr id="10" name="Rechteck: abgerundete Ecken 9">
            <a:extLst>
              <a:ext uri="{FF2B5EF4-FFF2-40B4-BE49-F238E27FC236}">
                <a16:creationId xmlns:a16="http://schemas.microsoft.com/office/drawing/2014/main" id="{34318119-38D8-46A1-8926-A937B4BCD21E}"/>
              </a:ext>
            </a:extLst>
          </p:cNvPr>
          <p:cNvSpPr/>
          <p:nvPr/>
        </p:nvSpPr>
        <p:spPr>
          <a:xfrm>
            <a:off x="6363844" y="2335347"/>
            <a:ext cx="510624" cy="443817"/>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C00000"/>
                </a:solidFill>
              </a:ln>
              <a:solidFill>
                <a:schemeClr val="bg1"/>
              </a:solidFill>
            </a:endParaRPr>
          </a:p>
        </p:txBody>
      </p:sp>
      <p:sp>
        <p:nvSpPr>
          <p:cNvPr id="12" name="Textfeld 11">
            <a:extLst>
              <a:ext uri="{FF2B5EF4-FFF2-40B4-BE49-F238E27FC236}">
                <a16:creationId xmlns:a16="http://schemas.microsoft.com/office/drawing/2014/main" id="{D71AE856-CDA0-4921-B2FE-C819FB585DAE}"/>
              </a:ext>
            </a:extLst>
          </p:cNvPr>
          <p:cNvSpPr txBox="1"/>
          <p:nvPr/>
        </p:nvSpPr>
        <p:spPr>
          <a:xfrm>
            <a:off x="3410262" y="4522161"/>
            <a:ext cx="4572000" cy="307777"/>
          </a:xfrm>
          <a:prstGeom prst="rect">
            <a:avLst/>
          </a:prstGeom>
          <a:noFill/>
        </p:spPr>
        <p:txBody>
          <a:bodyPr wrap="square">
            <a:spAutoFit/>
          </a:bodyPr>
          <a:lstStyle/>
          <a:p>
            <a:r>
              <a:rPr lang="de-DE" b="1" dirty="0">
                <a:solidFill>
                  <a:schemeClr val="tx1">
                    <a:lumMod val="85000"/>
                    <a:lumOff val="15000"/>
                  </a:schemeClr>
                </a:solidFill>
              </a:rPr>
              <a:t>1x1+1x0+1x1 </a:t>
            </a:r>
            <a:r>
              <a:rPr lang="de-DE" b="1" dirty="0">
                <a:solidFill>
                  <a:srgbClr val="FF0000"/>
                </a:solidFill>
              </a:rPr>
              <a:t>+</a:t>
            </a:r>
            <a:r>
              <a:rPr lang="de-DE" b="1" dirty="0">
                <a:solidFill>
                  <a:schemeClr val="tx1">
                    <a:lumMod val="85000"/>
                    <a:lumOff val="15000"/>
                  </a:schemeClr>
                </a:solidFill>
              </a:rPr>
              <a:t> 0x0+1x1+1x0 </a:t>
            </a:r>
            <a:r>
              <a:rPr lang="de-DE" b="1" dirty="0">
                <a:solidFill>
                  <a:srgbClr val="FF0000"/>
                </a:solidFill>
              </a:rPr>
              <a:t>+</a:t>
            </a:r>
            <a:r>
              <a:rPr lang="de-DE" b="1" dirty="0">
                <a:solidFill>
                  <a:schemeClr val="tx1">
                    <a:lumMod val="85000"/>
                    <a:lumOff val="15000"/>
                  </a:schemeClr>
                </a:solidFill>
              </a:rPr>
              <a:t> 0x1 + 0x0 + 1x1 = 4</a:t>
            </a:r>
          </a:p>
        </p:txBody>
      </p:sp>
      <p:sp>
        <p:nvSpPr>
          <p:cNvPr id="13" name="Textfeld 12">
            <a:extLst>
              <a:ext uri="{FF2B5EF4-FFF2-40B4-BE49-F238E27FC236}">
                <a16:creationId xmlns:a16="http://schemas.microsoft.com/office/drawing/2014/main" id="{DAEEB3BA-200E-44FE-8AD5-2A2539145646}"/>
              </a:ext>
            </a:extLst>
          </p:cNvPr>
          <p:cNvSpPr txBox="1"/>
          <p:nvPr/>
        </p:nvSpPr>
        <p:spPr>
          <a:xfrm>
            <a:off x="847463" y="1571315"/>
            <a:ext cx="1978700" cy="307777"/>
          </a:xfrm>
          <a:prstGeom prst="rect">
            <a:avLst/>
          </a:prstGeom>
          <a:noFill/>
        </p:spPr>
        <p:txBody>
          <a:bodyPr wrap="square" rtlCol="0">
            <a:spAutoFit/>
          </a:bodyPr>
          <a:lstStyle/>
          <a:p>
            <a:r>
              <a:rPr lang="de-DE" b="1" dirty="0"/>
              <a:t>Image </a:t>
            </a:r>
            <a:r>
              <a:rPr lang="de-DE" b="1" dirty="0" err="1"/>
              <a:t>pixels</a:t>
            </a:r>
            <a:endParaRPr lang="de-DE" b="1" dirty="0"/>
          </a:p>
        </p:txBody>
      </p:sp>
      <p:sp>
        <p:nvSpPr>
          <p:cNvPr id="14" name="Textfeld 13">
            <a:extLst>
              <a:ext uri="{FF2B5EF4-FFF2-40B4-BE49-F238E27FC236}">
                <a16:creationId xmlns:a16="http://schemas.microsoft.com/office/drawing/2014/main" id="{4D66F709-B8C1-49B9-9F53-427F8CEC4DC5}"/>
              </a:ext>
            </a:extLst>
          </p:cNvPr>
          <p:cNvSpPr txBox="1"/>
          <p:nvPr/>
        </p:nvSpPr>
        <p:spPr>
          <a:xfrm>
            <a:off x="3813642" y="1817583"/>
            <a:ext cx="1978700" cy="307777"/>
          </a:xfrm>
          <a:prstGeom prst="rect">
            <a:avLst/>
          </a:prstGeom>
          <a:noFill/>
        </p:spPr>
        <p:txBody>
          <a:bodyPr wrap="square" rtlCol="0">
            <a:spAutoFit/>
          </a:bodyPr>
          <a:lstStyle/>
          <a:p>
            <a:r>
              <a:rPr lang="de-DE" b="1" dirty="0"/>
              <a:t>Filter</a:t>
            </a:r>
          </a:p>
        </p:txBody>
      </p:sp>
      <p:sp>
        <p:nvSpPr>
          <p:cNvPr id="15" name="Textfeld 14">
            <a:extLst>
              <a:ext uri="{FF2B5EF4-FFF2-40B4-BE49-F238E27FC236}">
                <a16:creationId xmlns:a16="http://schemas.microsoft.com/office/drawing/2014/main" id="{ADADB79F-C8E9-4041-A769-05C0DB923E7B}"/>
              </a:ext>
            </a:extLst>
          </p:cNvPr>
          <p:cNvSpPr txBox="1"/>
          <p:nvPr/>
        </p:nvSpPr>
        <p:spPr>
          <a:xfrm>
            <a:off x="6493758" y="1797570"/>
            <a:ext cx="1978700" cy="307777"/>
          </a:xfrm>
          <a:prstGeom prst="rect">
            <a:avLst/>
          </a:prstGeom>
          <a:noFill/>
        </p:spPr>
        <p:txBody>
          <a:bodyPr wrap="square" rtlCol="0">
            <a:spAutoFit/>
          </a:bodyPr>
          <a:lstStyle/>
          <a:p>
            <a:r>
              <a:rPr lang="de-DE" b="1" dirty="0"/>
              <a:t>Convolved Feature</a:t>
            </a:r>
          </a:p>
        </p:txBody>
      </p:sp>
      <mc:AlternateContent xmlns:mc="http://schemas.openxmlformats.org/markup-compatibility/2006" xmlns:p14="http://schemas.microsoft.com/office/powerpoint/2010/main">
        <mc:Choice Requires="p14">
          <p:contentPart p14:bwMode="auto" r:id="rId4">
            <p14:nvContentPartPr>
              <p14:cNvPr id="19" name="Freihand 18">
                <a:extLst>
                  <a:ext uri="{FF2B5EF4-FFF2-40B4-BE49-F238E27FC236}">
                    <a16:creationId xmlns:a16="http://schemas.microsoft.com/office/drawing/2014/main" id="{77BB1685-D9BC-485A-BD82-4AC05BDF54B6}"/>
                  </a:ext>
                </a:extLst>
              </p14:cNvPr>
              <p14:cNvContentPartPr/>
              <p14:nvPr/>
            </p14:nvContentPartPr>
            <p14:xfrm>
              <a:off x="2098688" y="1743354"/>
              <a:ext cx="157680" cy="301680"/>
            </p14:xfrm>
          </p:contentPart>
        </mc:Choice>
        <mc:Fallback xmlns="">
          <p:pic>
            <p:nvPicPr>
              <p:cNvPr id="19" name="Freihand 18">
                <a:extLst>
                  <a:ext uri="{FF2B5EF4-FFF2-40B4-BE49-F238E27FC236}">
                    <a16:creationId xmlns:a16="http://schemas.microsoft.com/office/drawing/2014/main" id="{77BB1685-D9BC-485A-BD82-4AC05BDF54B6}"/>
                  </a:ext>
                </a:extLst>
              </p:cNvPr>
              <p:cNvPicPr/>
              <p:nvPr/>
            </p:nvPicPr>
            <p:blipFill>
              <a:blip r:embed="rId5"/>
              <a:stretch>
                <a:fillRect/>
              </a:stretch>
            </p:blipFill>
            <p:spPr>
              <a:xfrm>
                <a:off x="2089688" y="1734354"/>
                <a:ext cx="1753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Freihand 19">
                <a:extLst>
                  <a:ext uri="{FF2B5EF4-FFF2-40B4-BE49-F238E27FC236}">
                    <a16:creationId xmlns:a16="http://schemas.microsoft.com/office/drawing/2014/main" id="{E4115508-8816-4FDC-9049-0681D8C002F1}"/>
                  </a:ext>
                </a:extLst>
              </p14:cNvPr>
              <p14:cNvContentPartPr/>
              <p14:nvPr/>
            </p14:nvContentPartPr>
            <p14:xfrm>
              <a:off x="4375328" y="1997874"/>
              <a:ext cx="324720" cy="322920"/>
            </p14:xfrm>
          </p:contentPart>
        </mc:Choice>
        <mc:Fallback xmlns="">
          <p:pic>
            <p:nvPicPr>
              <p:cNvPr id="20" name="Freihand 19">
                <a:extLst>
                  <a:ext uri="{FF2B5EF4-FFF2-40B4-BE49-F238E27FC236}">
                    <a16:creationId xmlns:a16="http://schemas.microsoft.com/office/drawing/2014/main" id="{E4115508-8816-4FDC-9049-0681D8C002F1}"/>
                  </a:ext>
                </a:extLst>
              </p:cNvPr>
              <p:cNvPicPr/>
              <p:nvPr/>
            </p:nvPicPr>
            <p:blipFill>
              <a:blip r:embed="rId7"/>
              <a:stretch>
                <a:fillRect/>
              </a:stretch>
            </p:blipFill>
            <p:spPr>
              <a:xfrm>
                <a:off x="4366328" y="1988874"/>
                <a:ext cx="3423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Freihand 20">
                <a:extLst>
                  <a:ext uri="{FF2B5EF4-FFF2-40B4-BE49-F238E27FC236}">
                    <a16:creationId xmlns:a16="http://schemas.microsoft.com/office/drawing/2014/main" id="{D7A755E6-DD7A-48EE-8258-3F13B69FAB32}"/>
                  </a:ext>
                </a:extLst>
              </p14:cNvPr>
              <p14:cNvContentPartPr/>
              <p14:nvPr/>
            </p14:nvContentPartPr>
            <p14:xfrm>
              <a:off x="7143008" y="2055114"/>
              <a:ext cx="116640" cy="265680"/>
            </p14:xfrm>
          </p:contentPart>
        </mc:Choice>
        <mc:Fallback xmlns="">
          <p:pic>
            <p:nvPicPr>
              <p:cNvPr id="21" name="Freihand 20">
                <a:extLst>
                  <a:ext uri="{FF2B5EF4-FFF2-40B4-BE49-F238E27FC236}">
                    <a16:creationId xmlns:a16="http://schemas.microsoft.com/office/drawing/2014/main" id="{D7A755E6-DD7A-48EE-8258-3F13B69FAB32}"/>
                  </a:ext>
                </a:extLst>
              </p:cNvPr>
              <p:cNvPicPr/>
              <p:nvPr/>
            </p:nvPicPr>
            <p:blipFill>
              <a:blip r:embed="rId9"/>
              <a:stretch>
                <a:fillRect/>
              </a:stretch>
            </p:blipFill>
            <p:spPr>
              <a:xfrm>
                <a:off x="7134036" y="2046114"/>
                <a:ext cx="134226"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Freihand 21">
                <a:extLst>
                  <a:ext uri="{FF2B5EF4-FFF2-40B4-BE49-F238E27FC236}">
                    <a16:creationId xmlns:a16="http://schemas.microsoft.com/office/drawing/2014/main" id="{1BCA3A82-CD88-4F5F-AAC0-BB6256D621C1}"/>
                  </a:ext>
                </a:extLst>
              </p14:cNvPr>
              <p14:cNvContentPartPr/>
              <p14:nvPr/>
            </p14:nvContentPartPr>
            <p14:xfrm>
              <a:off x="1836608" y="1788354"/>
              <a:ext cx="360" cy="360"/>
            </p14:xfrm>
          </p:contentPart>
        </mc:Choice>
        <mc:Fallback xmlns="">
          <p:pic>
            <p:nvPicPr>
              <p:cNvPr id="22" name="Freihand 21">
                <a:extLst>
                  <a:ext uri="{FF2B5EF4-FFF2-40B4-BE49-F238E27FC236}">
                    <a16:creationId xmlns:a16="http://schemas.microsoft.com/office/drawing/2014/main" id="{1BCA3A82-CD88-4F5F-AAC0-BB6256D621C1}"/>
                  </a:ext>
                </a:extLst>
              </p:cNvPr>
              <p:cNvPicPr/>
              <p:nvPr/>
            </p:nvPicPr>
            <p:blipFill>
              <a:blip r:embed="rId11"/>
              <a:stretch>
                <a:fillRect/>
              </a:stretch>
            </p:blipFill>
            <p:spPr>
              <a:xfrm>
                <a:off x="1827608" y="1779354"/>
                <a:ext cx="18000" cy="18000"/>
              </a:xfrm>
              <a:prstGeom prst="rect">
                <a:avLst/>
              </a:prstGeom>
            </p:spPr>
          </p:pic>
        </mc:Fallback>
      </mc:AlternateContent>
      <p:sp>
        <p:nvSpPr>
          <p:cNvPr id="4" name="Foliennummernplatzhalter 3">
            <a:extLst>
              <a:ext uri="{FF2B5EF4-FFF2-40B4-BE49-F238E27FC236}">
                <a16:creationId xmlns:a16="http://schemas.microsoft.com/office/drawing/2014/main" id="{D955DF3F-63EA-4C4E-8CB8-A19DD326C7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28</a:t>
            </a:fld>
            <a:endParaRPr lang="de-DE"/>
          </a:p>
        </p:txBody>
      </p:sp>
      <p:sp>
        <p:nvSpPr>
          <p:cNvPr id="11" name="Textfeld 10">
            <a:extLst>
              <a:ext uri="{FF2B5EF4-FFF2-40B4-BE49-F238E27FC236}">
                <a16:creationId xmlns:a16="http://schemas.microsoft.com/office/drawing/2014/main" id="{3DD7F8C7-A06F-4D49-B187-00F366B94F0A}"/>
              </a:ext>
            </a:extLst>
          </p:cNvPr>
          <p:cNvSpPr txBox="1"/>
          <p:nvPr/>
        </p:nvSpPr>
        <p:spPr>
          <a:xfrm>
            <a:off x="81661" y="864407"/>
            <a:ext cx="2161058" cy="646331"/>
          </a:xfrm>
          <a:prstGeom prst="rect">
            <a:avLst/>
          </a:prstGeom>
          <a:solidFill>
            <a:schemeClr val="tx1"/>
          </a:solidFill>
        </p:spPr>
        <p:txBody>
          <a:bodyPr wrap="square" rtlCol="0">
            <a:spAutoFit/>
          </a:bodyPr>
          <a:lstStyle/>
          <a:p>
            <a:r>
              <a:rPr lang="de-DE" sz="900" dirty="0">
                <a:solidFill>
                  <a:schemeClr val="bg1"/>
                </a:solidFill>
              </a:rPr>
              <a:t>Jedes Bild wird als eine Matrix von Pixelwerten betrachtet.</a:t>
            </a:r>
          </a:p>
          <a:p>
            <a:r>
              <a:rPr lang="de-DE" sz="900" dirty="0">
                <a:solidFill>
                  <a:schemeClr val="bg1"/>
                </a:solidFill>
              </a:rPr>
              <a:t>Betrachten wir das folgende 5x5-Bild, dessen Pixelwerte nur 0 und 1 sind</a:t>
            </a:r>
          </a:p>
        </p:txBody>
      </p:sp>
      <p:sp>
        <p:nvSpPr>
          <p:cNvPr id="16" name="Textfeld 15">
            <a:extLst>
              <a:ext uri="{FF2B5EF4-FFF2-40B4-BE49-F238E27FC236}">
                <a16:creationId xmlns:a16="http://schemas.microsoft.com/office/drawing/2014/main" id="{BF97180B-4B8F-41EC-B431-06F2562088EB}"/>
              </a:ext>
            </a:extLst>
          </p:cNvPr>
          <p:cNvSpPr txBox="1"/>
          <p:nvPr/>
        </p:nvSpPr>
        <p:spPr>
          <a:xfrm>
            <a:off x="5470216" y="880611"/>
            <a:ext cx="3576741" cy="430887"/>
          </a:xfrm>
          <a:prstGeom prst="rect">
            <a:avLst/>
          </a:prstGeom>
          <a:solidFill>
            <a:srgbClr val="002060"/>
          </a:solidFill>
        </p:spPr>
        <p:txBody>
          <a:bodyPr wrap="square" rtlCol="0">
            <a:spAutoFit/>
          </a:bodyPr>
          <a:lstStyle/>
          <a:p>
            <a:r>
              <a:rPr lang="de-DE" sz="1100" b="1" i="0" u="none" strike="noStrike" baseline="0" dirty="0">
                <a:solidFill>
                  <a:srgbClr val="FF0000"/>
                </a:solidFill>
                <a:latin typeface="Arial" panose="020B0604020202020204" pitchFamily="34" charset="0"/>
              </a:rPr>
              <a:t>Eine Faltungsschicht hat eine Anzahl von Filtern, die eine Faltungsoperation durchführen</a:t>
            </a:r>
            <a:endParaRPr lang="de-DE" dirty="0">
              <a:solidFill>
                <a:srgbClr val="FF0000"/>
              </a:solidFill>
            </a:endParaRPr>
          </a:p>
        </p:txBody>
      </p:sp>
    </p:spTree>
    <p:extLst>
      <p:ext uri="{BB962C8B-B14F-4D97-AF65-F5344CB8AC3E}">
        <p14:creationId xmlns:p14="http://schemas.microsoft.com/office/powerpoint/2010/main" val="1968795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B2F5FD-DF65-4810-B7E4-735659302BC6}"/>
              </a:ext>
            </a:extLst>
          </p:cNvPr>
          <p:cNvSpPr>
            <a:spLocks noGrp="1"/>
          </p:cNvSpPr>
          <p:nvPr>
            <p:ph type="title"/>
          </p:nvPr>
        </p:nvSpPr>
        <p:spPr>
          <a:xfrm>
            <a:off x="1298850" y="305877"/>
            <a:ext cx="6546300" cy="572700"/>
          </a:xfrm>
        </p:spPr>
        <p:txBody>
          <a:bodyPr/>
          <a:lstStyle/>
          <a:p>
            <a:r>
              <a:rPr lang="de-DE" b="1" i="0" u="none" strike="noStrike" baseline="0" dirty="0">
                <a:solidFill>
                  <a:srgbClr val="002060"/>
                </a:solidFill>
                <a:latin typeface="Arial" panose="020B0604020202020204" pitchFamily="34" charset="0"/>
              </a:rPr>
              <a:t>       Funktions der  Convolution</a:t>
            </a:r>
            <a:endParaRPr lang="de-DE" sz="4000" b="1" dirty="0">
              <a:solidFill>
                <a:srgbClr val="002060"/>
              </a:solidFill>
            </a:endParaRPr>
          </a:p>
        </p:txBody>
      </p:sp>
      <p:graphicFrame>
        <p:nvGraphicFramePr>
          <p:cNvPr id="4" name="Tabelle 4">
            <a:extLst>
              <a:ext uri="{FF2B5EF4-FFF2-40B4-BE49-F238E27FC236}">
                <a16:creationId xmlns:a16="http://schemas.microsoft.com/office/drawing/2014/main" id="{F1A071E4-B4E9-46D5-B440-B0C68BADAC46}"/>
              </a:ext>
            </a:extLst>
          </p:cNvPr>
          <p:cNvGraphicFramePr>
            <a:graphicFrameLocks noGrp="1"/>
          </p:cNvGraphicFramePr>
          <p:nvPr>
            <p:extLst>
              <p:ext uri="{D42A27DB-BD31-4B8C-83A1-F6EECF244321}">
                <p14:modId xmlns:p14="http://schemas.microsoft.com/office/powerpoint/2010/main" val="2048977561"/>
              </p:ext>
            </p:extLst>
          </p:nvPr>
        </p:nvGraphicFramePr>
        <p:xfrm>
          <a:off x="5065641" y="1404260"/>
          <a:ext cx="897698" cy="741680"/>
        </p:xfrm>
        <a:graphic>
          <a:graphicData uri="http://schemas.openxmlformats.org/drawingml/2006/table">
            <a:tbl>
              <a:tblPr firstRow="1" bandRow="1">
                <a:tableStyleId>{69CF1AB2-1976-4502-BF36-3FF5EA218861}</a:tableStyleId>
              </a:tblPr>
              <a:tblGrid>
                <a:gridCol w="448849">
                  <a:extLst>
                    <a:ext uri="{9D8B030D-6E8A-4147-A177-3AD203B41FA5}">
                      <a16:colId xmlns:a16="http://schemas.microsoft.com/office/drawing/2014/main" val="3235652298"/>
                    </a:ext>
                  </a:extLst>
                </a:gridCol>
                <a:gridCol w="448849">
                  <a:extLst>
                    <a:ext uri="{9D8B030D-6E8A-4147-A177-3AD203B41FA5}">
                      <a16:colId xmlns:a16="http://schemas.microsoft.com/office/drawing/2014/main" val="267631700"/>
                    </a:ext>
                  </a:extLst>
                </a:gridCol>
              </a:tblGrid>
              <a:tr h="370840">
                <a:tc>
                  <a:txBody>
                    <a:bodyPr/>
                    <a:lstStyle/>
                    <a:p>
                      <a:r>
                        <a:rPr lang="de-DE" dirty="0"/>
                        <a:t>w</a:t>
                      </a:r>
                    </a:p>
                  </a:txBody>
                  <a:tcPr/>
                </a:tc>
                <a:tc>
                  <a:txBody>
                    <a:bodyPr/>
                    <a:lstStyle/>
                    <a:p>
                      <a:r>
                        <a:rPr lang="de-DE" dirty="0"/>
                        <a:t>x</a:t>
                      </a:r>
                    </a:p>
                  </a:txBody>
                  <a:tcPr/>
                </a:tc>
                <a:extLst>
                  <a:ext uri="{0D108BD9-81ED-4DB2-BD59-A6C34878D82A}">
                    <a16:rowId xmlns:a16="http://schemas.microsoft.com/office/drawing/2014/main" val="3802858713"/>
                  </a:ext>
                </a:extLst>
              </a:tr>
              <a:tr h="370840">
                <a:tc>
                  <a:txBody>
                    <a:bodyPr/>
                    <a:lstStyle/>
                    <a:p>
                      <a:r>
                        <a:rPr lang="de-DE" dirty="0"/>
                        <a:t>y</a:t>
                      </a:r>
                    </a:p>
                  </a:txBody>
                  <a:tcPr/>
                </a:tc>
                <a:tc>
                  <a:txBody>
                    <a:bodyPr/>
                    <a:lstStyle/>
                    <a:p>
                      <a:r>
                        <a:rPr lang="de-DE" dirty="0"/>
                        <a:t>z</a:t>
                      </a:r>
                    </a:p>
                  </a:txBody>
                  <a:tcPr/>
                </a:tc>
                <a:extLst>
                  <a:ext uri="{0D108BD9-81ED-4DB2-BD59-A6C34878D82A}">
                    <a16:rowId xmlns:a16="http://schemas.microsoft.com/office/drawing/2014/main" val="1628625830"/>
                  </a:ext>
                </a:extLst>
              </a:tr>
            </a:tbl>
          </a:graphicData>
        </a:graphic>
      </p:graphicFrame>
      <p:grpSp>
        <p:nvGrpSpPr>
          <p:cNvPr id="16" name="Gruppieren 15">
            <a:extLst>
              <a:ext uri="{FF2B5EF4-FFF2-40B4-BE49-F238E27FC236}">
                <a16:creationId xmlns:a16="http://schemas.microsoft.com/office/drawing/2014/main" id="{DF784F28-109D-4618-9DC6-1CECB3CC89D7}"/>
              </a:ext>
            </a:extLst>
          </p:cNvPr>
          <p:cNvGrpSpPr/>
          <p:nvPr/>
        </p:nvGrpSpPr>
        <p:grpSpPr>
          <a:xfrm>
            <a:off x="2961861" y="2909727"/>
            <a:ext cx="3021497" cy="1379093"/>
            <a:chOff x="4194313" y="2961861"/>
            <a:chExt cx="3021497" cy="1379093"/>
          </a:xfrm>
        </p:grpSpPr>
        <p:sp>
          <p:nvSpPr>
            <p:cNvPr id="6" name="Textfeld 5">
              <a:extLst>
                <a:ext uri="{FF2B5EF4-FFF2-40B4-BE49-F238E27FC236}">
                  <a16:creationId xmlns:a16="http://schemas.microsoft.com/office/drawing/2014/main" id="{D848E5BB-FC1F-4F37-87CB-4C4C8B318B7E}"/>
                </a:ext>
              </a:extLst>
            </p:cNvPr>
            <p:cNvSpPr txBox="1"/>
            <p:nvPr/>
          </p:nvSpPr>
          <p:spPr>
            <a:xfrm>
              <a:off x="4194313" y="2961861"/>
              <a:ext cx="914400" cy="646331"/>
            </a:xfrm>
            <a:prstGeom prst="rect">
              <a:avLst/>
            </a:prstGeom>
            <a:gradFill flip="none" rotWithShape="1">
              <a:gsLst>
                <a:gs pos="0">
                  <a:schemeClr val="accent3">
                    <a:lumMod val="40000"/>
                    <a:lumOff val="60000"/>
                  </a:schemeClr>
                </a:gs>
                <a:gs pos="100000">
                  <a:schemeClr val="accent3">
                    <a:lumMod val="95000"/>
                    <a:lumOff val="5000"/>
                  </a:schemeClr>
                </a:gs>
                <a:gs pos="100000">
                  <a:schemeClr val="accent3">
                    <a:lumMod val="60000"/>
                  </a:schemeClr>
                </a:gs>
              </a:gsLst>
              <a:path path="circle">
                <a:fillToRect l="50000" t="130000" r="50000" b="-30000"/>
              </a:path>
              <a:tileRect/>
            </a:gradFill>
          </p:spPr>
          <p:txBody>
            <a:bodyPr wrap="square" rtlCol="0">
              <a:spAutoFit/>
            </a:bodyPr>
            <a:lstStyle/>
            <a:p>
              <a:r>
                <a:rPr lang="de-DE" sz="1800" b="0" i="0" u="none" strike="noStrike" baseline="0" dirty="0">
                  <a:latin typeface="CambriaMath"/>
                </a:rPr>
                <a:t>𝑎𝑤+𝑏𝑥+𝑒𝑦+𝑓𝑧</a:t>
              </a:r>
              <a:endParaRPr lang="de-DE" dirty="0"/>
            </a:p>
          </p:txBody>
        </p:sp>
        <p:sp>
          <p:nvSpPr>
            <p:cNvPr id="7" name="Textfeld 6">
              <a:extLst>
                <a:ext uri="{FF2B5EF4-FFF2-40B4-BE49-F238E27FC236}">
                  <a16:creationId xmlns:a16="http://schemas.microsoft.com/office/drawing/2014/main" id="{EC01FC1A-7DC8-41AA-B8AB-E5F22FE76D77}"/>
                </a:ext>
              </a:extLst>
            </p:cNvPr>
            <p:cNvSpPr txBox="1"/>
            <p:nvPr/>
          </p:nvSpPr>
          <p:spPr>
            <a:xfrm>
              <a:off x="5221355" y="2961861"/>
              <a:ext cx="967411" cy="646331"/>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txBody>
            <a:bodyPr wrap="square" rtlCol="0">
              <a:spAutoFit/>
            </a:bodyPr>
            <a:lstStyle/>
            <a:p>
              <a:r>
                <a:rPr lang="de-DE" sz="1800" b="0" i="0" u="none" strike="noStrike" baseline="0" dirty="0">
                  <a:latin typeface="CambriaMath"/>
                </a:rPr>
                <a:t>𝑏𝑤+𝑐𝑥+𝑓𝑦+𝑔𝑧</a:t>
              </a:r>
              <a:endParaRPr lang="de-DE" dirty="0"/>
            </a:p>
          </p:txBody>
        </p:sp>
        <p:sp>
          <p:nvSpPr>
            <p:cNvPr id="8" name="Textfeld 7">
              <a:extLst>
                <a:ext uri="{FF2B5EF4-FFF2-40B4-BE49-F238E27FC236}">
                  <a16:creationId xmlns:a16="http://schemas.microsoft.com/office/drawing/2014/main" id="{9E677B18-52AA-4EDB-94EB-94036CFF967E}"/>
                </a:ext>
              </a:extLst>
            </p:cNvPr>
            <p:cNvSpPr txBox="1"/>
            <p:nvPr/>
          </p:nvSpPr>
          <p:spPr>
            <a:xfrm>
              <a:off x="6248399" y="2961861"/>
              <a:ext cx="967411" cy="584775"/>
            </a:xfrm>
            <a:prstGeom prst="rect">
              <a:avLst/>
            </a:prstGeom>
            <a:gradFill flip="none" rotWithShape="1">
              <a:gsLst>
                <a:gs pos="0">
                  <a:schemeClr val="accent3">
                    <a:lumMod val="40000"/>
                    <a:lumOff val="60000"/>
                  </a:schemeClr>
                </a:gs>
                <a:gs pos="100000">
                  <a:schemeClr val="accent3">
                    <a:lumMod val="95000"/>
                    <a:lumOff val="5000"/>
                  </a:schemeClr>
                </a:gs>
                <a:gs pos="100000">
                  <a:schemeClr val="accent3">
                    <a:lumMod val="60000"/>
                  </a:schemeClr>
                </a:gs>
              </a:gsLst>
              <a:path path="circle">
                <a:fillToRect l="50000" t="130000" r="50000" b="-30000"/>
              </a:path>
              <a:tileRect/>
            </a:gradFill>
          </p:spPr>
          <p:txBody>
            <a:bodyPr wrap="square" rtlCol="0">
              <a:spAutoFit/>
            </a:bodyPr>
            <a:lstStyle/>
            <a:p>
              <a:r>
                <a:rPr lang="de-DE" sz="1600" b="0" i="0" u="none" strike="noStrike" baseline="0" dirty="0">
                  <a:latin typeface="+mn-lt"/>
                </a:rPr>
                <a:t>𝑐𝑤+ⅆ𝑥+</a:t>
              </a:r>
            </a:p>
            <a:p>
              <a:r>
                <a:rPr lang="de-DE" sz="1600" b="0" i="0" u="none" strike="noStrike" baseline="0" dirty="0">
                  <a:latin typeface="+mn-lt"/>
                </a:rPr>
                <a:t>𝑔𝑦+ℎ𝑧</a:t>
              </a:r>
              <a:endParaRPr lang="de-DE" sz="1200" dirty="0">
                <a:latin typeface="+mn-lt"/>
              </a:endParaRPr>
            </a:p>
          </p:txBody>
        </p:sp>
        <p:sp>
          <p:nvSpPr>
            <p:cNvPr id="10" name="Textfeld 9">
              <a:extLst>
                <a:ext uri="{FF2B5EF4-FFF2-40B4-BE49-F238E27FC236}">
                  <a16:creationId xmlns:a16="http://schemas.microsoft.com/office/drawing/2014/main" id="{3D747EBD-60C4-4114-9F9B-A04E3C977CAC}"/>
                </a:ext>
              </a:extLst>
            </p:cNvPr>
            <p:cNvSpPr txBox="1"/>
            <p:nvPr/>
          </p:nvSpPr>
          <p:spPr>
            <a:xfrm>
              <a:off x="4194313" y="3694623"/>
              <a:ext cx="914400" cy="646331"/>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txBody>
            <a:bodyPr wrap="square" rtlCol="0">
              <a:spAutoFit/>
            </a:bodyPr>
            <a:lstStyle/>
            <a:p>
              <a:r>
                <a:rPr lang="de-DE" sz="1800" b="0" i="0" u="none" strike="noStrike" baseline="0" dirty="0">
                  <a:latin typeface="CambriaMath"/>
                </a:rPr>
                <a:t>𝑒𝑤+𝑓𝑥+𝑖𝑦+𝑗𝑧</a:t>
              </a:r>
              <a:endParaRPr lang="de-DE" dirty="0"/>
            </a:p>
          </p:txBody>
        </p:sp>
        <p:sp>
          <p:nvSpPr>
            <p:cNvPr id="11" name="Textfeld 10">
              <a:extLst>
                <a:ext uri="{FF2B5EF4-FFF2-40B4-BE49-F238E27FC236}">
                  <a16:creationId xmlns:a16="http://schemas.microsoft.com/office/drawing/2014/main" id="{D59CF2F1-323D-400A-8E6A-F2ED788FDEEF}"/>
                </a:ext>
              </a:extLst>
            </p:cNvPr>
            <p:cNvSpPr txBox="1"/>
            <p:nvPr/>
          </p:nvSpPr>
          <p:spPr>
            <a:xfrm>
              <a:off x="5221354" y="3694623"/>
              <a:ext cx="967411" cy="6463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r>
                <a:rPr lang="de-DE" sz="1800" b="0" i="0" u="none" strike="noStrike" baseline="0" dirty="0">
                  <a:latin typeface="CambriaMath"/>
                </a:rPr>
                <a:t>𝑓𝑤+𝑔𝑥+𝑗𝑦+𝑘𝑧</a:t>
              </a:r>
              <a:endParaRPr lang="de-DE" dirty="0"/>
            </a:p>
          </p:txBody>
        </p:sp>
        <p:sp>
          <p:nvSpPr>
            <p:cNvPr id="12" name="Textfeld 11">
              <a:extLst>
                <a:ext uri="{FF2B5EF4-FFF2-40B4-BE49-F238E27FC236}">
                  <a16:creationId xmlns:a16="http://schemas.microsoft.com/office/drawing/2014/main" id="{DC21FFB1-773D-4291-95A4-EE58A8467AB7}"/>
                </a:ext>
              </a:extLst>
            </p:cNvPr>
            <p:cNvSpPr txBox="1"/>
            <p:nvPr/>
          </p:nvSpPr>
          <p:spPr>
            <a:xfrm>
              <a:off x="6274904" y="3694623"/>
              <a:ext cx="914400" cy="646331"/>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txBody>
            <a:bodyPr wrap="square" rtlCol="0">
              <a:spAutoFit/>
            </a:bodyPr>
            <a:lstStyle/>
            <a:p>
              <a:r>
                <a:rPr lang="de-DE" sz="1800" b="0" i="0" u="none" strike="noStrike" baseline="0" dirty="0">
                  <a:latin typeface="CambriaMath"/>
                </a:rPr>
                <a:t>𝑔𝑤+ℎ𝑥+𝑘𝑦+𝑙𝑧</a:t>
              </a:r>
              <a:endParaRPr lang="de-DE" dirty="0"/>
            </a:p>
          </p:txBody>
        </p:sp>
      </p:grpSp>
      <p:graphicFrame>
        <p:nvGraphicFramePr>
          <p:cNvPr id="15" name="Tabelle 15">
            <a:extLst>
              <a:ext uri="{FF2B5EF4-FFF2-40B4-BE49-F238E27FC236}">
                <a16:creationId xmlns:a16="http://schemas.microsoft.com/office/drawing/2014/main" id="{F2E73F85-D07A-4E7C-BC39-7D663FA2D7BD}"/>
              </a:ext>
            </a:extLst>
          </p:cNvPr>
          <p:cNvGraphicFramePr>
            <a:graphicFrameLocks noGrp="1"/>
          </p:cNvGraphicFramePr>
          <p:nvPr>
            <p:extLst>
              <p:ext uri="{D42A27DB-BD31-4B8C-83A1-F6EECF244321}">
                <p14:modId xmlns:p14="http://schemas.microsoft.com/office/powerpoint/2010/main" val="4033279787"/>
              </p:ext>
            </p:extLst>
          </p:nvPr>
        </p:nvGraphicFramePr>
        <p:xfrm>
          <a:off x="399358" y="1459230"/>
          <a:ext cx="1995972" cy="1373421"/>
        </p:xfrm>
        <a:graphic>
          <a:graphicData uri="http://schemas.openxmlformats.org/drawingml/2006/table">
            <a:tbl>
              <a:tblPr firstRow="1" bandRow="1">
                <a:tableStyleId>{0505E3EF-67EA-436B-97B2-0124C06EBD24}</a:tableStyleId>
              </a:tblPr>
              <a:tblGrid>
                <a:gridCol w="498993">
                  <a:extLst>
                    <a:ext uri="{9D8B030D-6E8A-4147-A177-3AD203B41FA5}">
                      <a16:colId xmlns:a16="http://schemas.microsoft.com/office/drawing/2014/main" val="3550453824"/>
                    </a:ext>
                  </a:extLst>
                </a:gridCol>
                <a:gridCol w="498993">
                  <a:extLst>
                    <a:ext uri="{9D8B030D-6E8A-4147-A177-3AD203B41FA5}">
                      <a16:colId xmlns:a16="http://schemas.microsoft.com/office/drawing/2014/main" val="1156736280"/>
                    </a:ext>
                  </a:extLst>
                </a:gridCol>
                <a:gridCol w="498993">
                  <a:extLst>
                    <a:ext uri="{9D8B030D-6E8A-4147-A177-3AD203B41FA5}">
                      <a16:colId xmlns:a16="http://schemas.microsoft.com/office/drawing/2014/main" val="1954646860"/>
                    </a:ext>
                  </a:extLst>
                </a:gridCol>
                <a:gridCol w="498993">
                  <a:extLst>
                    <a:ext uri="{9D8B030D-6E8A-4147-A177-3AD203B41FA5}">
                      <a16:colId xmlns:a16="http://schemas.microsoft.com/office/drawing/2014/main" val="2147278290"/>
                    </a:ext>
                  </a:extLst>
                </a:gridCol>
              </a:tblGrid>
              <a:tr h="457807">
                <a:tc>
                  <a:txBody>
                    <a:bodyPr/>
                    <a:lstStyle/>
                    <a:p>
                      <a:r>
                        <a:rPr lang="de-DE" dirty="0"/>
                        <a:t>a</a:t>
                      </a:r>
                    </a:p>
                  </a:txBody>
                  <a:tcPr/>
                </a:tc>
                <a:tc>
                  <a:txBody>
                    <a:bodyPr/>
                    <a:lstStyle/>
                    <a:p>
                      <a:r>
                        <a:rPr lang="de-DE" dirty="0"/>
                        <a:t>b</a:t>
                      </a:r>
                    </a:p>
                  </a:txBody>
                  <a:tcPr/>
                </a:tc>
                <a:tc>
                  <a:txBody>
                    <a:bodyPr/>
                    <a:lstStyle/>
                    <a:p>
                      <a:r>
                        <a:rPr lang="de-DE" dirty="0"/>
                        <a:t>c</a:t>
                      </a:r>
                    </a:p>
                  </a:txBody>
                  <a:tcPr/>
                </a:tc>
                <a:tc>
                  <a:txBody>
                    <a:bodyPr/>
                    <a:lstStyle/>
                    <a:p>
                      <a:r>
                        <a:rPr lang="de-DE" dirty="0"/>
                        <a:t>d</a:t>
                      </a:r>
                    </a:p>
                  </a:txBody>
                  <a:tcPr/>
                </a:tc>
                <a:extLst>
                  <a:ext uri="{0D108BD9-81ED-4DB2-BD59-A6C34878D82A}">
                    <a16:rowId xmlns:a16="http://schemas.microsoft.com/office/drawing/2014/main" val="3372727034"/>
                  </a:ext>
                </a:extLst>
              </a:tr>
              <a:tr h="457807">
                <a:tc>
                  <a:txBody>
                    <a:bodyPr/>
                    <a:lstStyle/>
                    <a:p>
                      <a:r>
                        <a:rPr lang="de-DE" dirty="0"/>
                        <a:t>e</a:t>
                      </a:r>
                    </a:p>
                  </a:txBody>
                  <a:tcPr/>
                </a:tc>
                <a:tc>
                  <a:txBody>
                    <a:bodyPr/>
                    <a:lstStyle/>
                    <a:p>
                      <a:r>
                        <a:rPr lang="de-DE" dirty="0"/>
                        <a:t>f</a:t>
                      </a:r>
                    </a:p>
                  </a:txBody>
                  <a:tcPr/>
                </a:tc>
                <a:tc>
                  <a:txBody>
                    <a:bodyPr/>
                    <a:lstStyle/>
                    <a:p>
                      <a:r>
                        <a:rPr lang="de-DE" dirty="0"/>
                        <a:t>g</a:t>
                      </a:r>
                    </a:p>
                  </a:txBody>
                  <a:tcPr/>
                </a:tc>
                <a:tc>
                  <a:txBody>
                    <a:bodyPr/>
                    <a:lstStyle/>
                    <a:p>
                      <a:r>
                        <a:rPr lang="de-DE" dirty="0"/>
                        <a:t>h</a:t>
                      </a:r>
                    </a:p>
                  </a:txBody>
                  <a:tcPr/>
                </a:tc>
                <a:extLst>
                  <a:ext uri="{0D108BD9-81ED-4DB2-BD59-A6C34878D82A}">
                    <a16:rowId xmlns:a16="http://schemas.microsoft.com/office/drawing/2014/main" val="1281026435"/>
                  </a:ext>
                </a:extLst>
              </a:tr>
              <a:tr h="457807">
                <a:tc>
                  <a:txBody>
                    <a:bodyPr/>
                    <a:lstStyle/>
                    <a:p>
                      <a:r>
                        <a:rPr lang="de-DE" dirty="0"/>
                        <a:t>i</a:t>
                      </a:r>
                    </a:p>
                  </a:txBody>
                  <a:tcPr/>
                </a:tc>
                <a:tc>
                  <a:txBody>
                    <a:bodyPr/>
                    <a:lstStyle/>
                    <a:p>
                      <a:r>
                        <a:rPr lang="de-DE" dirty="0"/>
                        <a:t>j</a:t>
                      </a:r>
                    </a:p>
                  </a:txBody>
                  <a:tcPr/>
                </a:tc>
                <a:tc>
                  <a:txBody>
                    <a:bodyPr/>
                    <a:lstStyle/>
                    <a:p>
                      <a:r>
                        <a:rPr lang="de-DE" dirty="0"/>
                        <a:t>k</a:t>
                      </a:r>
                    </a:p>
                  </a:txBody>
                  <a:tcPr/>
                </a:tc>
                <a:tc>
                  <a:txBody>
                    <a:bodyPr/>
                    <a:lstStyle/>
                    <a:p>
                      <a:r>
                        <a:rPr lang="de-DE" dirty="0"/>
                        <a:t>l</a:t>
                      </a:r>
                    </a:p>
                  </a:txBody>
                  <a:tcPr/>
                </a:tc>
                <a:extLst>
                  <a:ext uri="{0D108BD9-81ED-4DB2-BD59-A6C34878D82A}">
                    <a16:rowId xmlns:a16="http://schemas.microsoft.com/office/drawing/2014/main" val="1336466736"/>
                  </a:ext>
                </a:extLst>
              </a:tr>
            </a:tbl>
          </a:graphicData>
        </a:graphic>
      </p:graphicFrame>
      <p:sp>
        <p:nvSpPr>
          <p:cNvPr id="28" name="Rechteck 27">
            <a:extLst>
              <a:ext uri="{FF2B5EF4-FFF2-40B4-BE49-F238E27FC236}">
                <a16:creationId xmlns:a16="http://schemas.microsoft.com/office/drawing/2014/main" id="{64DDB74E-1D29-416E-8522-CA1B31EF4A36}"/>
              </a:ext>
            </a:extLst>
          </p:cNvPr>
          <p:cNvSpPr/>
          <p:nvPr/>
        </p:nvSpPr>
        <p:spPr>
          <a:xfrm>
            <a:off x="5015947" y="1321904"/>
            <a:ext cx="1010617" cy="824036"/>
          </a:xfrm>
          <a:prstGeom prst="rect">
            <a:avLst/>
          </a:prstGeom>
          <a:noFill/>
          <a:ln w="44450">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ln>
                <a:solidFill>
                  <a:srgbClr val="C00000"/>
                </a:solidFill>
              </a:ln>
              <a:solidFill>
                <a:schemeClr val="bg1"/>
              </a:solidFill>
            </a:endParaRPr>
          </a:p>
        </p:txBody>
      </p:sp>
      <p:grpSp>
        <p:nvGrpSpPr>
          <p:cNvPr id="45" name="Gruppieren 44">
            <a:extLst>
              <a:ext uri="{FF2B5EF4-FFF2-40B4-BE49-F238E27FC236}">
                <a16:creationId xmlns:a16="http://schemas.microsoft.com/office/drawing/2014/main" id="{3A0AA2EF-5799-4203-A4F5-9DDC8353E1C1}"/>
              </a:ext>
            </a:extLst>
          </p:cNvPr>
          <p:cNvGrpSpPr/>
          <p:nvPr/>
        </p:nvGrpSpPr>
        <p:grpSpPr>
          <a:xfrm>
            <a:off x="76580" y="1432115"/>
            <a:ext cx="5437909" cy="2191437"/>
            <a:chOff x="98183" y="1422695"/>
            <a:chExt cx="5437909" cy="2191437"/>
          </a:xfrm>
        </p:grpSpPr>
        <p:grpSp>
          <p:nvGrpSpPr>
            <p:cNvPr id="44" name="Gruppieren 43">
              <a:extLst>
                <a:ext uri="{FF2B5EF4-FFF2-40B4-BE49-F238E27FC236}">
                  <a16:creationId xmlns:a16="http://schemas.microsoft.com/office/drawing/2014/main" id="{5B8E5CFE-10A0-4ECA-A042-123CE698065C}"/>
                </a:ext>
              </a:extLst>
            </p:cNvPr>
            <p:cNvGrpSpPr/>
            <p:nvPr/>
          </p:nvGrpSpPr>
          <p:grpSpPr>
            <a:xfrm>
              <a:off x="98183" y="1422695"/>
              <a:ext cx="5437909" cy="1779419"/>
              <a:chOff x="76581" y="1453473"/>
              <a:chExt cx="5437909" cy="1779419"/>
            </a:xfrm>
          </p:grpSpPr>
          <p:sp>
            <p:nvSpPr>
              <p:cNvPr id="17" name="Rechteck 16">
                <a:extLst>
                  <a:ext uri="{FF2B5EF4-FFF2-40B4-BE49-F238E27FC236}">
                    <a16:creationId xmlns:a16="http://schemas.microsoft.com/office/drawing/2014/main" id="{0CCB9774-F710-456C-860C-7CF55D349D7E}"/>
                  </a:ext>
                </a:extLst>
              </p:cNvPr>
              <p:cNvSpPr/>
              <p:nvPr/>
            </p:nvSpPr>
            <p:spPr>
              <a:xfrm>
                <a:off x="405224" y="1453473"/>
                <a:ext cx="992120" cy="929394"/>
              </a:xfrm>
              <a:prstGeom prst="rect">
                <a:avLst/>
              </a:prstGeom>
              <a:noFill/>
              <a:ln w="44450">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ln>
                    <a:solidFill>
                      <a:srgbClr val="C00000"/>
                    </a:solidFill>
                  </a:ln>
                  <a:solidFill>
                    <a:schemeClr val="bg1"/>
                  </a:solidFill>
                </a:endParaRPr>
              </a:p>
            </p:txBody>
          </p:sp>
          <p:cxnSp>
            <p:nvCxnSpPr>
              <p:cNvPr id="19" name="Gerader Verbinder 18">
                <a:extLst>
                  <a:ext uri="{FF2B5EF4-FFF2-40B4-BE49-F238E27FC236}">
                    <a16:creationId xmlns:a16="http://schemas.microsoft.com/office/drawing/2014/main" id="{6755516B-7989-4BBF-BBB9-EE26E652F518}"/>
                  </a:ext>
                </a:extLst>
              </p:cNvPr>
              <p:cNvCxnSpPr>
                <a:stCxn id="17" idx="1"/>
              </p:cNvCxnSpPr>
              <p:nvPr/>
            </p:nvCxnSpPr>
            <p:spPr>
              <a:xfrm flipH="1">
                <a:off x="79513" y="1918170"/>
                <a:ext cx="32571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D4A6939-26FA-464E-A637-9C4C625DC740}"/>
                  </a:ext>
                </a:extLst>
              </p:cNvPr>
              <p:cNvCxnSpPr>
                <a:cxnSpLocks/>
              </p:cNvCxnSpPr>
              <p:nvPr/>
            </p:nvCxnSpPr>
            <p:spPr>
              <a:xfrm flipH="1">
                <a:off x="76581" y="1918170"/>
                <a:ext cx="1" cy="1314722"/>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13AA50EB-C26F-45A4-947B-71ABC91A83DA}"/>
                  </a:ext>
                </a:extLst>
              </p:cNvPr>
              <p:cNvCxnSpPr>
                <a:cxnSpLocks/>
              </p:cNvCxnSpPr>
              <p:nvPr/>
            </p:nvCxnSpPr>
            <p:spPr>
              <a:xfrm>
                <a:off x="76581" y="3232892"/>
                <a:ext cx="272625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CFC8D8A6-F03D-4349-A3A9-0F5090287042}"/>
                  </a:ext>
                </a:extLst>
              </p:cNvPr>
              <p:cNvCxnSpPr>
                <a:cxnSpLocks/>
                <a:stCxn id="4" idx="2"/>
              </p:cNvCxnSpPr>
              <p:nvPr/>
            </p:nvCxnSpPr>
            <p:spPr>
              <a:xfrm flipH="1">
                <a:off x="5512904" y="2167298"/>
                <a:ext cx="1586" cy="292022"/>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97230C7D-59AD-4D63-A619-4191FC6BC8BB}"/>
                  </a:ext>
                </a:extLst>
              </p:cNvPr>
              <p:cNvCxnSpPr>
                <a:cxnSpLocks/>
              </p:cNvCxnSpPr>
              <p:nvPr/>
            </p:nvCxnSpPr>
            <p:spPr>
              <a:xfrm flipH="1" flipV="1">
                <a:off x="3432312" y="2450562"/>
                <a:ext cx="2080592" cy="1751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F77874E-3C3C-4F88-91BE-C225C55471BF}"/>
                  </a:ext>
                </a:extLst>
              </p:cNvPr>
              <p:cNvCxnSpPr>
                <a:cxnSpLocks/>
              </p:cNvCxnSpPr>
              <p:nvPr/>
            </p:nvCxnSpPr>
            <p:spPr>
              <a:xfrm>
                <a:off x="3419061" y="2432675"/>
                <a:ext cx="0" cy="38819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Rechteck 42">
              <a:extLst>
                <a:ext uri="{FF2B5EF4-FFF2-40B4-BE49-F238E27FC236}">
                  <a16:creationId xmlns:a16="http://schemas.microsoft.com/office/drawing/2014/main" id="{7DE37419-0513-4E5F-BB30-EEEE37068CF4}"/>
                </a:ext>
              </a:extLst>
            </p:cNvPr>
            <p:cNvSpPr/>
            <p:nvPr/>
          </p:nvSpPr>
          <p:spPr>
            <a:xfrm>
              <a:off x="2936873" y="2790096"/>
              <a:ext cx="1010617" cy="824036"/>
            </a:xfrm>
            <a:prstGeom prst="rect">
              <a:avLst/>
            </a:prstGeom>
            <a:noFill/>
            <a:ln w="44450">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ln>
                  <a:solidFill>
                    <a:srgbClr val="C00000"/>
                  </a:solidFill>
                </a:ln>
                <a:solidFill>
                  <a:schemeClr val="bg1"/>
                </a:solidFill>
              </a:endParaRPr>
            </a:p>
          </p:txBody>
        </p:sp>
      </p:grpSp>
      <p:sp>
        <p:nvSpPr>
          <p:cNvPr id="46" name="Textfeld 45">
            <a:extLst>
              <a:ext uri="{FF2B5EF4-FFF2-40B4-BE49-F238E27FC236}">
                <a16:creationId xmlns:a16="http://schemas.microsoft.com/office/drawing/2014/main" id="{F86B05BF-6ADF-448D-9690-4E6DF2B0FA64}"/>
              </a:ext>
            </a:extLst>
          </p:cNvPr>
          <p:cNvSpPr txBox="1"/>
          <p:nvPr/>
        </p:nvSpPr>
        <p:spPr>
          <a:xfrm>
            <a:off x="318052" y="1023155"/>
            <a:ext cx="1172818" cy="338554"/>
          </a:xfrm>
          <a:prstGeom prst="rect">
            <a:avLst/>
          </a:prstGeom>
          <a:noFill/>
        </p:spPr>
        <p:txBody>
          <a:bodyPr wrap="square" rtlCol="0">
            <a:spAutoFit/>
          </a:bodyPr>
          <a:lstStyle/>
          <a:p>
            <a:r>
              <a:rPr lang="de-DE" sz="1600" b="1" dirty="0">
                <a:solidFill>
                  <a:srgbClr val="0070C0"/>
                </a:solidFill>
              </a:rPr>
              <a:t>Input</a:t>
            </a:r>
            <a:endParaRPr lang="de-DE" b="1" dirty="0">
              <a:solidFill>
                <a:srgbClr val="0070C0"/>
              </a:solidFill>
            </a:endParaRPr>
          </a:p>
        </p:txBody>
      </p:sp>
      <p:sp>
        <p:nvSpPr>
          <p:cNvPr id="47" name="Textfeld 46">
            <a:extLst>
              <a:ext uri="{FF2B5EF4-FFF2-40B4-BE49-F238E27FC236}">
                <a16:creationId xmlns:a16="http://schemas.microsoft.com/office/drawing/2014/main" id="{6B71EDFE-B460-4C05-BA74-C58F22DBE43B}"/>
              </a:ext>
            </a:extLst>
          </p:cNvPr>
          <p:cNvSpPr txBox="1"/>
          <p:nvPr/>
        </p:nvSpPr>
        <p:spPr>
          <a:xfrm>
            <a:off x="4934846" y="975836"/>
            <a:ext cx="1172818" cy="338554"/>
          </a:xfrm>
          <a:prstGeom prst="rect">
            <a:avLst/>
          </a:prstGeom>
          <a:noFill/>
        </p:spPr>
        <p:txBody>
          <a:bodyPr wrap="square" rtlCol="0">
            <a:spAutoFit/>
          </a:bodyPr>
          <a:lstStyle/>
          <a:p>
            <a:r>
              <a:rPr lang="de-DE" sz="1600" b="1" dirty="0">
                <a:solidFill>
                  <a:srgbClr val="0070C0"/>
                </a:solidFill>
              </a:rPr>
              <a:t>Kern</a:t>
            </a:r>
            <a:endParaRPr lang="de-DE" b="1" dirty="0">
              <a:solidFill>
                <a:srgbClr val="0070C0"/>
              </a:solidFill>
            </a:endParaRPr>
          </a:p>
        </p:txBody>
      </p:sp>
      <p:sp>
        <p:nvSpPr>
          <p:cNvPr id="48" name="Textfeld 47">
            <a:extLst>
              <a:ext uri="{FF2B5EF4-FFF2-40B4-BE49-F238E27FC236}">
                <a16:creationId xmlns:a16="http://schemas.microsoft.com/office/drawing/2014/main" id="{F257BD90-7CC1-496E-A1A8-0472DD65F08B}"/>
              </a:ext>
            </a:extLst>
          </p:cNvPr>
          <p:cNvSpPr txBox="1"/>
          <p:nvPr/>
        </p:nvSpPr>
        <p:spPr>
          <a:xfrm>
            <a:off x="2532820" y="2469153"/>
            <a:ext cx="1172818" cy="338554"/>
          </a:xfrm>
          <a:prstGeom prst="rect">
            <a:avLst/>
          </a:prstGeom>
          <a:noFill/>
        </p:spPr>
        <p:txBody>
          <a:bodyPr wrap="square" rtlCol="0">
            <a:spAutoFit/>
          </a:bodyPr>
          <a:lstStyle/>
          <a:p>
            <a:r>
              <a:rPr lang="de-DE" sz="1600" b="1" dirty="0">
                <a:solidFill>
                  <a:srgbClr val="0070C0"/>
                </a:solidFill>
              </a:rPr>
              <a:t>Output</a:t>
            </a:r>
          </a:p>
        </p:txBody>
      </p:sp>
      <p:sp>
        <p:nvSpPr>
          <p:cNvPr id="54" name="Textfeld 53">
            <a:extLst>
              <a:ext uri="{FF2B5EF4-FFF2-40B4-BE49-F238E27FC236}">
                <a16:creationId xmlns:a16="http://schemas.microsoft.com/office/drawing/2014/main" id="{D7E7F3DF-AF32-416F-AEFC-95A5C384AA21}"/>
              </a:ext>
            </a:extLst>
          </p:cNvPr>
          <p:cNvSpPr txBox="1"/>
          <p:nvPr/>
        </p:nvSpPr>
        <p:spPr>
          <a:xfrm>
            <a:off x="1961505" y="4565670"/>
            <a:ext cx="5220990" cy="307777"/>
          </a:xfrm>
          <a:prstGeom prst="rect">
            <a:avLst/>
          </a:prstGeom>
          <a:noFill/>
        </p:spPr>
        <p:txBody>
          <a:bodyPr wrap="square">
            <a:spAutoFit/>
          </a:bodyPr>
          <a:lstStyle/>
          <a:p>
            <a:r>
              <a:rPr lang="de-DE" b="1" dirty="0">
                <a:solidFill>
                  <a:srgbClr val="002060"/>
                </a:solidFill>
              </a:rPr>
              <a:t>https://www.deeplearningbook.org/contents/convnets.html</a:t>
            </a:r>
          </a:p>
        </p:txBody>
      </p:sp>
      <p:pic>
        <p:nvPicPr>
          <p:cNvPr id="55" name="Grafik 54">
            <a:extLst>
              <a:ext uri="{FF2B5EF4-FFF2-40B4-BE49-F238E27FC236}">
                <a16:creationId xmlns:a16="http://schemas.microsoft.com/office/drawing/2014/main" id="{B73AB533-500F-4FA2-8EE3-05DC3DDA10DD}"/>
              </a:ext>
            </a:extLst>
          </p:cNvPr>
          <p:cNvPicPr>
            <a:picLocks noChangeAspect="1"/>
          </p:cNvPicPr>
          <p:nvPr/>
        </p:nvPicPr>
        <p:blipFill>
          <a:blip r:embed="rId3"/>
          <a:stretch>
            <a:fillRect/>
          </a:stretch>
        </p:blipFill>
        <p:spPr>
          <a:xfrm>
            <a:off x="6256544" y="1109048"/>
            <a:ext cx="2844387" cy="1863243"/>
          </a:xfrm>
          <a:prstGeom prst="rect">
            <a:avLst/>
          </a:prstGeom>
          <a:solidFill>
            <a:schemeClr val="lt1"/>
          </a:solidFill>
        </p:spPr>
      </p:pic>
      <p:sp>
        <p:nvSpPr>
          <p:cNvPr id="3" name="Foliennummernplatzhalter 2">
            <a:extLst>
              <a:ext uri="{FF2B5EF4-FFF2-40B4-BE49-F238E27FC236}">
                <a16:creationId xmlns:a16="http://schemas.microsoft.com/office/drawing/2014/main" id="{7841819F-DD84-4F40-856D-A34DD40CA8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29</a:t>
            </a:fld>
            <a:endParaRPr lang="de-DE"/>
          </a:p>
        </p:txBody>
      </p:sp>
    </p:spTree>
    <p:extLst>
      <p:ext uri="{BB962C8B-B14F-4D97-AF65-F5344CB8AC3E}">
        <p14:creationId xmlns:p14="http://schemas.microsoft.com/office/powerpoint/2010/main" val="2436068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EE5CA-11CA-41F6-A0F5-A0CB028D66AD}"/>
              </a:ext>
            </a:extLst>
          </p:cNvPr>
          <p:cNvSpPr>
            <a:spLocks noGrp="1"/>
          </p:cNvSpPr>
          <p:nvPr>
            <p:ph type="title"/>
          </p:nvPr>
        </p:nvSpPr>
        <p:spPr>
          <a:xfrm>
            <a:off x="1921778" y="310151"/>
            <a:ext cx="4190209" cy="775491"/>
          </a:xfrm>
        </p:spPr>
        <p:txBody>
          <a:bodyPr/>
          <a:lstStyle/>
          <a:p>
            <a:pPr algn="l"/>
            <a:r>
              <a:rPr lang="de-DE" sz="3200" b="1" i="0" dirty="0">
                <a:solidFill>
                  <a:srgbClr val="002060"/>
                </a:solidFill>
                <a:effectLst/>
                <a:latin typeface="+mn-lt"/>
              </a:rPr>
              <a:t>neuronale Netze?</a:t>
            </a:r>
          </a:p>
        </p:txBody>
      </p:sp>
      <p:pic>
        <p:nvPicPr>
          <p:cNvPr id="5" name="Grafik 4">
            <a:extLst>
              <a:ext uri="{FF2B5EF4-FFF2-40B4-BE49-F238E27FC236}">
                <a16:creationId xmlns:a16="http://schemas.microsoft.com/office/drawing/2014/main" id="{7DE2B44A-5484-40EF-B244-B533DF87F8DA}"/>
              </a:ext>
            </a:extLst>
          </p:cNvPr>
          <p:cNvPicPr>
            <a:picLocks noChangeAspect="1"/>
          </p:cNvPicPr>
          <p:nvPr/>
        </p:nvPicPr>
        <p:blipFill>
          <a:blip r:embed="rId3"/>
          <a:stretch>
            <a:fillRect/>
          </a:stretch>
        </p:blipFill>
        <p:spPr>
          <a:xfrm>
            <a:off x="841901" y="1229575"/>
            <a:ext cx="7262392" cy="3054558"/>
          </a:xfrm>
          <a:prstGeom prst="rect">
            <a:avLst/>
          </a:prstGeom>
        </p:spPr>
      </p:pic>
      <p:sp>
        <p:nvSpPr>
          <p:cNvPr id="3" name="Foliennummernplatzhalter 2">
            <a:extLst>
              <a:ext uri="{FF2B5EF4-FFF2-40B4-BE49-F238E27FC236}">
                <a16:creationId xmlns:a16="http://schemas.microsoft.com/office/drawing/2014/main" id="{53925F07-D7EE-4A3A-B1B7-5267694BC7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3</a:t>
            </a:fld>
            <a:endParaRPr lang="de-DE" dirty="0">
              <a:solidFill>
                <a:schemeClr val="bg1"/>
              </a:solidFill>
            </a:endParaRPr>
          </a:p>
        </p:txBody>
      </p:sp>
    </p:spTree>
    <p:extLst>
      <p:ext uri="{BB962C8B-B14F-4D97-AF65-F5344CB8AC3E}">
        <p14:creationId xmlns:p14="http://schemas.microsoft.com/office/powerpoint/2010/main" val="3787443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806128" y="288138"/>
            <a:ext cx="7076339" cy="572700"/>
          </a:xfrm>
          <a:prstGeom prst="rect">
            <a:avLst/>
          </a:prstGeom>
        </p:spPr>
        <p:txBody>
          <a:bodyPr spcFirstLastPara="1" wrap="square" lIns="91425" tIns="91425" rIns="91425" bIns="91425" anchor="t" anchorCtr="0">
            <a:noAutofit/>
          </a:bodyPr>
          <a:lstStyle/>
          <a:p>
            <a:pPr algn="ctr"/>
            <a:r>
              <a:rPr lang="de-DE" sz="2800" b="1" dirty="0">
                <a:solidFill>
                  <a:srgbClr val="002060"/>
                </a:solidFill>
              </a:rPr>
              <a:t>Datenverlust in den Bildecken: </a:t>
            </a:r>
            <a:r>
              <a:rPr lang="de-DE" sz="2800" b="1" i="0" dirty="0">
                <a:solidFill>
                  <a:srgbClr val="FF0000"/>
                </a:solidFill>
                <a:effectLst/>
                <a:latin typeface="+mn-lt"/>
              </a:rPr>
              <a:t>Padding</a:t>
            </a:r>
            <a:r>
              <a:rPr lang="de-DE" sz="2800" b="1" i="0" dirty="0">
                <a:solidFill>
                  <a:srgbClr val="002060"/>
                </a:solidFill>
                <a:effectLst/>
                <a:latin typeface="+mn-lt"/>
              </a:rPr>
              <a:t> </a:t>
            </a:r>
            <a:br>
              <a:rPr lang="de-DE" sz="2800" b="1" i="0" dirty="0">
                <a:solidFill>
                  <a:srgbClr val="002060"/>
                </a:solidFill>
                <a:effectLst/>
                <a:latin typeface="+mn-lt"/>
              </a:rPr>
            </a:br>
            <a:endParaRPr dirty="0">
              <a:latin typeface="+mn-lt"/>
              <a:ea typeface="Montserrat"/>
              <a:cs typeface="Montserrat"/>
              <a:sym typeface="Montserrat"/>
            </a:endParaRPr>
          </a:p>
        </p:txBody>
      </p:sp>
      <p:sp>
        <p:nvSpPr>
          <p:cNvPr id="262" name="Google Shape;262;p35"/>
          <p:cNvSpPr txBox="1">
            <a:spLocks noGrp="1"/>
          </p:cNvSpPr>
          <p:nvPr>
            <p:ph type="body" idx="1"/>
          </p:nvPr>
        </p:nvSpPr>
        <p:spPr>
          <a:xfrm>
            <a:off x="467325" y="953758"/>
            <a:ext cx="7187809" cy="584888"/>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de-DE" sz="2000" dirty="0">
                <a:solidFill>
                  <a:srgbClr val="434343"/>
                </a:solidFill>
                <a:latin typeface="Montserrat"/>
                <a:ea typeface="Montserrat"/>
                <a:cs typeface="Montserrat"/>
                <a:sym typeface="Montserrat"/>
              </a:rPr>
              <a:t>Wir können das Bild mit weiteren Werten auffüllen...</a:t>
            </a:r>
            <a:endParaRPr sz="2000" dirty="0">
              <a:solidFill>
                <a:srgbClr val="434343"/>
              </a:solidFill>
              <a:latin typeface="Montserrat"/>
              <a:ea typeface="Montserrat"/>
              <a:cs typeface="Montserrat"/>
              <a:sym typeface="Montserrat"/>
            </a:endParaRPr>
          </a:p>
        </p:txBody>
      </p:sp>
      <p:grpSp>
        <p:nvGrpSpPr>
          <p:cNvPr id="2" name="Gruppieren 1">
            <a:extLst>
              <a:ext uri="{FF2B5EF4-FFF2-40B4-BE49-F238E27FC236}">
                <a16:creationId xmlns:a16="http://schemas.microsoft.com/office/drawing/2014/main" id="{570CA090-2F01-4ED9-9617-844800354A5B}"/>
              </a:ext>
            </a:extLst>
          </p:cNvPr>
          <p:cNvGrpSpPr/>
          <p:nvPr/>
        </p:nvGrpSpPr>
        <p:grpSpPr>
          <a:xfrm>
            <a:off x="311700" y="1798540"/>
            <a:ext cx="3628916" cy="2538275"/>
            <a:chOff x="208988" y="2216250"/>
            <a:chExt cx="4894011" cy="2538275"/>
          </a:xfrm>
        </p:grpSpPr>
        <p:graphicFrame>
          <p:nvGraphicFramePr>
            <p:cNvPr id="12" name="Google Shape;249;p34">
              <a:extLst>
                <a:ext uri="{FF2B5EF4-FFF2-40B4-BE49-F238E27FC236}">
                  <a16:creationId xmlns:a16="http://schemas.microsoft.com/office/drawing/2014/main" id="{59ABC93C-177C-414E-A78B-783762147340}"/>
                </a:ext>
              </a:extLst>
            </p:cNvPr>
            <p:cNvGraphicFramePr/>
            <p:nvPr>
              <p:extLst>
                <p:ext uri="{D42A27DB-BD31-4B8C-83A1-F6EECF244321}">
                  <p14:modId xmlns:p14="http://schemas.microsoft.com/office/powerpoint/2010/main" val="2866018589"/>
                </p:ext>
              </p:extLst>
            </p:nvPr>
          </p:nvGraphicFramePr>
          <p:xfrm>
            <a:off x="208988" y="2216250"/>
            <a:ext cx="2065269" cy="158484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363125">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dirty="0">
                            <a:solidFill>
                              <a:srgbClr val="EFEFEF"/>
                            </a:solidFill>
                          </a:rPr>
                          <a:t>1</a:t>
                        </a:r>
                        <a:endParaRPr dirty="0">
                          <a:solidFill>
                            <a:srgbClr val="EFEFEF"/>
                          </a:solidFill>
                        </a:endParaRPr>
                      </a:p>
                    </a:txBody>
                    <a:tcPr marL="91425" marR="91425" marT="91425" marB="91425">
                      <a:solidFill>
                        <a:srgbClr val="434343"/>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dirty="0">
                            <a:solidFill>
                              <a:srgbClr val="F3F3F3"/>
                            </a:solidFill>
                          </a:rPr>
                          <a:t>1</a:t>
                        </a:r>
                        <a:endParaRPr dirty="0">
                          <a:solidFill>
                            <a:srgbClr val="F3F3F3"/>
                          </a:solidFill>
                        </a:endParaRPr>
                      </a:p>
                    </a:txBody>
                    <a:tcPr marL="91425" marR="91425" marT="91425" marB="91425">
                      <a:solidFill>
                        <a:srgbClr val="434343"/>
                      </a:solidFill>
                    </a:tcPr>
                  </a:tc>
                  <a:extLst>
                    <a:ext uri="{0D108BD9-81ED-4DB2-BD59-A6C34878D82A}">
                      <a16:rowId xmlns:a16="http://schemas.microsoft.com/office/drawing/2014/main" val="10003"/>
                    </a:ext>
                  </a:extLst>
                </a:tr>
              </a:tbl>
            </a:graphicData>
          </a:graphic>
        </p:graphicFrame>
        <p:sp>
          <p:nvSpPr>
            <p:cNvPr id="13" name="Google Shape;250;p34">
              <a:extLst>
                <a:ext uri="{FF2B5EF4-FFF2-40B4-BE49-F238E27FC236}">
                  <a16:creationId xmlns:a16="http://schemas.microsoft.com/office/drawing/2014/main" id="{ECFDD0F7-687A-4F9D-957B-EBD86C5903E5}"/>
                </a:ext>
              </a:extLst>
            </p:cNvPr>
            <p:cNvSpPr/>
            <p:nvPr/>
          </p:nvSpPr>
          <p:spPr>
            <a:xfrm>
              <a:off x="1241621" y="2599029"/>
              <a:ext cx="1436255" cy="1187445"/>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 name="Google Shape;251;p34">
              <a:extLst>
                <a:ext uri="{FF2B5EF4-FFF2-40B4-BE49-F238E27FC236}">
                  <a16:creationId xmlns:a16="http://schemas.microsoft.com/office/drawing/2014/main" id="{2461783E-2E31-41A5-922A-2CE038CB7533}"/>
                </a:ext>
              </a:extLst>
            </p:cNvPr>
            <p:cNvCxnSpPr>
              <a:cxnSpLocks/>
            </p:cNvCxnSpPr>
            <p:nvPr/>
          </p:nvCxnSpPr>
          <p:spPr>
            <a:xfrm>
              <a:off x="2677876" y="2611400"/>
              <a:ext cx="2065269" cy="424975"/>
            </a:xfrm>
            <a:prstGeom prst="straightConnector1">
              <a:avLst/>
            </a:prstGeom>
            <a:noFill/>
            <a:ln w="19050" cap="flat" cmpd="sng">
              <a:solidFill>
                <a:srgbClr val="EA9999"/>
              </a:solidFill>
              <a:prstDash val="dash"/>
              <a:round/>
              <a:headEnd type="none" w="med" len="med"/>
              <a:tailEnd type="none" w="med" len="med"/>
            </a:ln>
          </p:spPr>
        </p:cxnSp>
        <p:sp>
          <p:nvSpPr>
            <p:cNvPr id="15" name="Google Shape;252;p34">
              <a:extLst>
                <a:ext uri="{FF2B5EF4-FFF2-40B4-BE49-F238E27FC236}">
                  <a16:creationId xmlns:a16="http://schemas.microsoft.com/office/drawing/2014/main" id="{2E3F27AD-865F-4049-8CEF-557BC6EB9ECA}"/>
                </a:ext>
              </a:extLst>
            </p:cNvPr>
            <p:cNvSpPr txBox="1"/>
            <p:nvPr/>
          </p:nvSpPr>
          <p:spPr>
            <a:xfrm>
              <a:off x="3271987" y="4358825"/>
              <a:ext cx="1831012"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Montserrat"/>
                  <a:ea typeface="Montserrat"/>
                  <a:cs typeface="Montserrat"/>
                  <a:sym typeface="Montserrat"/>
                </a:rPr>
                <a:t>Filter 3 von 3 </a:t>
              </a:r>
              <a:endParaRPr sz="1200" dirty="0">
                <a:latin typeface="Montserrat"/>
                <a:ea typeface="Montserrat"/>
                <a:cs typeface="Montserrat"/>
                <a:sym typeface="Montserrat"/>
              </a:endParaRPr>
            </a:p>
          </p:txBody>
        </p:sp>
        <p:cxnSp>
          <p:nvCxnSpPr>
            <p:cNvPr id="16" name="Google Shape;253;p34">
              <a:extLst>
                <a:ext uri="{FF2B5EF4-FFF2-40B4-BE49-F238E27FC236}">
                  <a16:creationId xmlns:a16="http://schemas.microsoft.com/office/drawing/2014/main" id="{30271B4D-17C7-4481-804C-BB66C9499C4F}"/>
                </a:ext>
              </a:extLst>
            </p:cNvPr>
            <p:cNvCxnSpPr>
              <a:cxnSpLocks/>
            </p:cNvCxnSpPr>
            <p:nvPr/>
          </p:nvCxnSpPr>
          <p:spPr>
            <a:xfrm>
              <a:off x="1194455" y="2621650"/>
              <a:ext cx="2157809" cy="424975"/>
            </a:xfrm>
            <a:prstGeom prst="straightConnector1">
              <a:avLst/>
            </a:prstGeom>
            <a:noFill/>
            <a:ln w="19050" cap="flat" cmpd="sng">
              <a:solidFill>
                <a:srgbClr val="EA9999"/>
              </a:solidFill>
              <a:prstDash val="dash"/>
              <a:round/>
              <a:headEnd type="none" w="med" len="med"/>
              <a:tailEnd type="none" w="med" len="med"/>
            </a:ln>
          </p:spPr>
        </p:cxnSp>
        <p:cxnSp>
          <p:nvCxnSpPr>
            <p:cNvPr id="17" name="Google Shape;254;p34">
              <a:extLst>
                <a:ext uri="{FF2B5EF4-FFF2-40B4-BE49-F238E27FC236}">
                  <a16:creationId xmlns:a16="http://schemas.microsoft.com/office/drawing/2014/main" id="{B5E86E31-C592-47DF-AAA9-9CBD17985336}"/>
                </a:ext>
              </a:extLst>
            </p:cNvPr>
            <p:cNvCxnSpPr/>
            <p:nvPr/>
          </p:nvCxnSpPr>
          <p:spPr>
            <a:xfrm>
              <a:off x="965563" y="3788500"/>
              <a:ext cx="2386500" cy="430200"/>
            </a:xfrm>
            <a:prstGeom prst="straightConnector1">
              <a:avLst/>
            </a:prstGeom>
            <a:noFill/>
            <a:ln w="19050" cap="flat" cmpd="sng">
              <a:solidFill>
                <a:srgbClr val="EA9999"/>
              </a:solidFill>
              <a:prstDash val="dash"/>
              <a:round/>
              <a:headEnd type="none" w="med" len="med"/>
              <a:tailEnd type="none" w="med" len="med"/>
            </a:ln>
          </p:spPr>
        </p:cxnSp>
        <p:cxnSp>
          <p:nvCxnSpPr>
            <p:cNvPr id="18" name="Google Shape;255;p34">
              <a:extLst>
                <a:ext uri="{FF2B5EF4-FFF2-40B4-BE49-F238E27FC236}">
                  <a16:creationId xmlns:a16="http://schemas.microsoft.com/office/drawing/2014/main" id="{C9B58913-8D4E-4CBE-BB83-B772FB491D19}"/>
                </a:ext>
              </a:extLst>
            </p:cNvPr>
            <p:cNvCxnSpPr>
              <a:cxnSpLocks/>
            </p:cNvCxnSpPr>
            <p:nvPr/>
          </p:nvCxnSpPr>
          <p:spPr>
            <a:xfrm>
              <a:off x="2677876" y="3790525"/>
              <a:ext cx="1831012" cy="430200"/>
            </a:xfrm>
            <a:prstGeom prst="straightConnector1">
              <a:avLst/>
            </a:prstGeom>
            <a:noFill/>
            <a:ln w="19050" cap="flat" cmpd="sng">
              <a:solidFill>
                <a:srgbClr val="EA9999"/>
              </a:solidFill>
              <a:prstDash val="dash"/>
              <a:round/>
              <a:headEnd type="none" w="med" len="med"/>
              <a:tailEnd type="none" w="med" len="med"/>
            </a:ln>
          </p:spPr>
        </p:cxnSp>
        <p:graphicFrame>
          <p:nvGraphicFramePr>
            <p:cNvPr id="19" name="Google Shape;256;p34">
              <a:extLst>
                <a:ext uri="{FF2B5EF4-FFF2-40B4-BE49-F238E27FC236}">
                  <a16:creationId xmlns:a16="http://schemas.microsoft.com/office/drawing/2014/main" id="{9141223B-A526-40F3-81DA-CC7578CA5980}"/>
                </a:ext>
              </a:extLst>
            </p:cNvPr>
            <p:cNvGraphicFramePr/>
            <p:nvPr>
              <p:extLst>
                <p:ext uri="{D42A27DB-BD31-4B8C-83A1-F6EECF244321}">
                  <p14:modId xmlns:p14="http://schemas.microsoft.com/office/powerpoint/2010/main" val="2387403030"/>
                </p:ext>
              </p:extLst>
            </p:nvPr>
          </p:nvGraphicFramePr>
          <p:xfrm>
            <a:off x="3353813" y="3036375"/>
            <a:ext cx="1548952"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dirty="0"/>
                          <a:t>0</a:t>
                        </a:r>
                        <a:endParaRPr dirty="0"/>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sp>
        <p:nvSpPr>
          <p:cNvPr id="9" name="Pfeil: nach unten 8">
            <a:extLst>
              <a:ext uri="{FF2B5EF4-FFF2-40B4-BE49-F238E27FC236}">
                <a16:creationId xmlns:a16="http://schemas.microsoft.com/office/drawing/2014/main" id="{06020D8E-635F-4895-ADB2-5F97B8C43241}"/>
              </a:ext>
            </a:extLst>
          </p:cNvPr>
          <p:cNvSpPr/>
          <p:nvPr/>
        </p:nvSpPr>
        <p:spPr>
          <a:xfrm>
            <a:off x="1842434" y="1984380"/>
            <a:ext cx="318780" cy="1015856"/>
          </a:xfrm>
          <a:prstGeom prst="downArrow">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29" name="Google Shape;263;p35">
            <a:extLst>
              <a:ext uri="{FF2B5EF4-FFF2-40B4-BE49-F238E27FC236}">
                <a16:creationId xmlns:a16="http://schemas.microsoft.com/office/drawing/2014/main" id="{6A66F9F6-CC91-4102-BF35-86F54A2110D8}"/>
              </a:ext>
            </a:extLst>
          </p:cNvPr>
          <p:cNvGraphicFramePr/>
          <p:nvPr>
            <p:extLst>
              <p:ext uri="{D42A27DB-BD31-4B8C-83A1-F6EECF244321}">
                <p14:modId xmlns:p14="http://schemas.microsoft.com/office/powerpoint/2010/main" val="4048892759"/>
              </p:ext>
            </p:extLst>
          </p:nvPr>
        </p:nvGraphicFramePr>
        <p:xfrm>
          <a:off x="4356409" y="1708140"/>
          <a:ext cx="2244737" cy="2377260"/>
        </p:xfrm>
        <a:graphic>
          <a:graphicData uri="http://schemas.openxmlformats.org/drawingml/2006/table">
            <a:tbl>
              <a:tblPr>
                <a:noFill/>
                <a:tableStyleId>{641094C2-7E03-4B24-8BBC-C188B344F47D}</a:tableStyleId>
              </a:tblPr>
              <a:tblGrid>
                <a:gridCol w="330487">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chemeClr val="accent5">
                        <a:lumMod val="60000"/>
                        <a:lumOff val="40000"/>
                      </a:schemeClr>
                    </a:solidFill>
                  </a:tcPr>
                </a:tc>
                <a:extLst>
                  <a:ext uri="{0D108BD9-81ED-4DB2-BD59-A6C34878D82A}">
                    <a16:rowId xmlns:a16="http://schemas.microsoft.com/office/drawing/2014/main" val="10005"/>
                  </a:ext>
                </a:extLst>
              </a:tr>
            </a:tbl>
          </a:graphicData>
        </a:graphic>
      </p:graphicFrame>
      <p:sp>
        <p:nvSpPr>
          <p:cNvPr id="30" name="Google Shape;264;p35">
            <a:extLst>
              <a:ext uri="{FF2B5EF4-FFF2-40B4-BE49-F238E27FC236}">
                <a16:creationId xmlns:a16="http://schemas.microsoft.com/office/drawing/2014/main" id="{7A3D88C4-A3AC-4533-98CB-1E2A7B613DCA}"/>
              </a:ext>
            </a:extLst>
          </p:cNvPr>
          <p:cNvSpPr/>
          <p:nvPr/>
        </p:nvSpPr>
        <p:spPr>
          <a:xfrm>
            <a:off x="5469590" y="2492308"/>
            <a:ext cx="1148700" cy="117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65;p35">
            <a:extLst>
              <a:ext uri="{FF2B5EF4-FFF2-40B4-BE49-F238E27FC236}">
                <a16:creationId xmlns:a16="http://schemas.microsoft.com/office/drawing/2014/main" id="{F188DCC8-E74B-4CE3-81BE-15A4C7335D05}"/>
              </a:ext>
            </a:extLst>
          </p:cNvPr>
          <p:cNvCxnSpPr/>
          <p:nvPr/>
        </p:nvCxnSpPr>
        <p:spPr>
          <a:xfrm>
            <a:off x="6672034" y="2503140"/>
            <a:ext cx="1984200" cy="30300"/>
          </a:xfrm>
          <a:prstGeom prst="straightConnector1">
            <a:avLst/>
          </a:prstGeom>
          <a:noFill/>
          <a:ln w="19050" cap="flat" cmpd="sng">
            <a:solidFill>
              <a:srgbClr val="EA9999"/>
            </a:solidFill>
            <a:prstDash val="dash"/>
            <a:round/>
            <a:headEnd type="none" w="med" len="med"/>
            <a:tailEnd type="none" w="med" len="med"/>
          </a:ln>
        </p:spPr>
      </p:cxnSp>
      <p:cxnSp>
        <p:nvCxnSpPr>
          <p:cNvPr id="32" name="Google Shape;267;p35">
            <a:extLst>
              <a:ext uri="{FF2B5EF4-FFF2-40B4-BE49-F238E27FC236}">
                <a16:creationId xmlns:a16="http://schemas.microsoft.com/office/drawing/2014/main" id="{CCCC4CC7-A756-4042-AFAB-C465D841DB67}"/>
              </a:ext>
            </a:extLst>
          </p:cNvPr>
          <p:cNvCxnSpPr/>
          <p:nvPr/>
        </p:nvCxnSpPr>
        <p:spPr>
          <a:xfrm>
            <a:off x="5510734" y="2480290"/>
            <a:ext cx="1989000" cy="58500"/>
          </a:xfrm>
          <a:prstGeom prst="straightConnector1">
            <a:avLst/>
          </a:prstGeom>
          <a:noFill/>
          <a:ln w="19050" cap="flat" cmpd="sng">
            <a:solidFill>
              <a:srgbClr val="EA9999"/>
            </a:solidFill>
            <a:prstDash val="dash"/>
            <a:round/>
            <a:headEnd type="none" w="med" len="med"/>
            <a:tailEnd type="none" w="med" len="med"/>
          </a:ln>
        </p:spPr>
      </p:cxnSp>
      <p:cxnSp>
        <p:nvCxnSpPr>
          <p:cNvPr id="33" name="Google Shape;268;p35">
            <a:extLst>
              <a:ext uri="{FF2B5EF4-FFF2-40B4-BE49-F238E27FC236}">
                <a16:creationId xmlns:a16="http://schemas.microsoft.com/office/drawing/2014/main" id="{93067C35-71EB-4F17-9DF4-303AD0F6737F}"/>
              </a:ext>
            </a:extLst>
          </p:cNvPr>
          <p:cNvCxnSpPr/>
          <p:nvPr/>
        </p:nvCxnSpPr>
        <p:spPr>
          <a:xfrm>
            <a:off x="5515309" y="3668990"/>
            <a:ext cx="1984200" cy="41700"/>
          </a:xfrm>
          <a:prstGeom prst="straightConnector1">
            <a:avLst/>
          </a:prstGeom>
          <a:noFill/>
          <a:ln w="19050" cap="flat" cmpd="sng">
            <a:solidFill>
              <a:srgbClr val="EA9999"/>
            </a:solidFill>
            <a:prstDash val="dash"/>
            <a:round/>
            <a:headEnd type="none" w="med" len="med"/>
            <a:tailEnd type="none" w="med" len="med"/>
          </a:ln>
        </p:spPr>
      </p:cxnSp>
      <p:cxnSp>
        <p:nvCxnSpPr>
          <p:cNvPr id="34" name="Google Shape;269;p35">
            <a:extLst>
              <a:ext uri="{FF2B5EF4-FFF2-40B4-BE49-F238E27FC236}">
                <a16:creationId xmlns:a16="http://schemas.microsoft.com/office/drawing/2014/main" id="{5F9B2D18-BA72-44BD-8ADA-9A1EE09C43A6}"/>
              </a:ext>
            </a:extLst>
          </p:cNvPr>
          <p:cNvCxnSpPr/>
          <p:nvPr/>
        </p:nvCxnSpPr>
        <p:spPr>
          <a:xfrm>
            <a:off x="6653734" y="3659865"/>
            <a:ext cx="2002800" cy="52800"/>
          </a:xfrm>
          <a:prstGeom prst="straightConnector1">
            <a:avLst/>
          </a:prstGeom>
          <a:noFill/>
          <a:ln w="19050" cap="flat" cmpd="sng">
            <a:solidFill>
              <a:srgbClr val="EA9999"/>
            </a:solidFill>
            <a:prstDash val="dash"/>
            <a:round/>
            <a:headEnd type="none" w="med" len="med"/>
            <a:tailEnd type="none" w="med" len="med"/>
          </a:ln>
        </p:spPr>
      </p:cxnSp>
      <p:graphicFrame>
        <p:nvGraphicFramePr>
          <p:cNvPr id="35" name="Google Shape;270;p35">
            <a:extLst>
              <a:ext uri="{FF2B5EF4-FFF2-40B4-BE49-F238E27FC236}">
                <a16:creationId xmlns:a16="http://schemas.microsoft.com/office/drawing/2014/main" id="{8925E79C-A5F8-47F5-89D7-004055575E27}"/>
              </a:ext>
            </a:extLst>
          </p:cNvPr>
          <p:cNvGraphicFramePr/>
          <p:nvPr>
            <p:extLst>
              <p:ext uri="{D42A27DB-BD31-4B8C-83A1-F6EECF244321}">
                <p14:modId xmlns:p14="http://schemas.microsoft.com/office/powerpoint/2010/main" val="3098408344"/>
              </p:ext>
            </p:extLst>
          </p:nvPr>
        </p:nvGraphicFramePr>
        <p:xfrm>
          <a:off x="7501234" y="2528265"/>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0" name="Foliennummernplatzhalter 9">
            <a:extLst>
              <a:ext uri="{FF2B5EF4-FFF2-40B4-BE49-F238E27FC236}">
                <a16:creationId xmlns:a16="http://schemas.microsoft.com/office/drawing/2014/main" id="{F30BBB11-C205-463F-BE41-F5CB9C7AA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30</a:t>
            </a:fld>
            <a:endParaRPr lang="de-DE"/>
          </a:p>
        </p:txBody>
      </p:sp>
    </p:spTree>
    <p:extLst>
      <p:ext uri="{BB962C8B-B14F-4D97-AF65-F5344CB8AC3E}">
        <p14:creationId xmlns:p14="http://schemas.microsoft.com/office/powerpoint/2010/main" val="3047713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571500" indent="-571500" algn="l">
              <a:buFont typeface="Arial" panose="020B0604020202020204" pitchFamily="34" charset="0"/>
              <a:buChar char="•"/>
            </a:pPr>
            <a:r>
              <a:rPr lang="de-DE" sz="3600" b="1" dirty="0" err="1">
                <a:solidFill>
                  <a:srgbClr val="FF0000"/>
                </a:solidFill>
                <a:latin typeface="+mn-lt"/>
              </a:rPr>
              <a:t>Stride</a:t>
            </a:r>
            <a:endParaRPr lang="de-DE" sz="3600" b="1" i="0" dirty="0">
              <a:solidFill>
                <a:srgbClr val="FF0000"/>
              </a:solidFill>
              <a:effectLst/>
              <a:latin typeface="+mn-lt"/>
            </a:endParaRPr>
          </a:p>
        </p:txBody>
      </p:sp>
      <p:sp>
        <p:nvSpPr>
          <p:cNvPr id="192" name="Google Shape;192;p29"/>
          <p:cNvSpPr txBox="1">
            <a:spLocks noGrp="1"/>
          </p:cNvSpPr>
          <p:nvPr>
            <p:ph type="body" idx="1"/>
          </p:nvPr>
        </p:nvSpPr>
        <p:spPr>
          <a:xfrm>
            <a:off x="311625" y="819888"/>
            <a:ext cx="8520600" cy="617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600"/>
              </a:spcBef>
              <a:spcAft>
                <a:spcPts val="1600"/>
              </a:spcAft>
              <a:buNone/>
            </a:pPr>
            <a:r>
              <a:rPr lang="de-DE" sz="2000" dirty="0">
                <a:solidFill>
                  <a:srgbClr val="434343"/>
                </a:solidFill>
                <a:latin typeface="+mn-lt"/>
                <a:ea typeface="Montserrat"/>
                <a:cs typeface="Montserrat"/>
                <a:sym typeface="Montserrat"/>
              </a:rPr>
              <a:t>Wir können auch unseren Abstand zwischen den Schritten ändern</a:t>
            </a:r>
            <a:endParaRPr sz="2000" dirty="0">
              <a:solidFill>
                <a:srgbClr val="434343"/>
              </a:solidFill>
              <a:latin typeface="+mn-lt"/>
              <a:ea typeface="Montserrat"/>
              <a:cs typeface="Montserrat"/>
              <a:sym typeface="Montserrat"/>
            </a:endParaRPr>
          </a:p>
        </p:txBody>
      </p:sp>
      <p:grpSp>
        <p:nvGrpSpPr>
          <p:cNvPr id="2" name="Gruppieren 1">
            <a:extLst>
              <a:ext uri="{FF2B5EF4-FFF2-40B4-BE49-F238E27FC236}">
                <a16:creationId xmlns:a16="http://schemas.microsoft.com/office/drawing/2014/main" id="{4D675310-B841-4371-BD90-EDE64BC6B1C4}"/>
              </a:ext>
            </a:extLst>
          </p:cNvPr>
          <p:cNvGrpSpPr/>
          <p:nvPr/>
        </p:nvGrpSpPr>
        <p:grpSpPr>
          <a:xfrm>
            <a:off x="407380" y="1863014"/>
            <a:ext cx="3857350" cy="2460598"/>
            <a:chOff x="891475" y="1800350"/>
            <a:chExt cx="5023220" cy="2691251"/>
          </a:xfrm>
        </p:grpSpPr>
        <p:graphicFrame>
          <p:nvGraphicFramePr>
            <p:cNvPr id="193" name="Google Shape;193;p29"/>
            <p:cNvGraphicFramePr/>
            <p:nvPr>
              <p:extLst>
                <p:ext uri="{D42A27DB-BD31-4B8C-83A1-F6EECF244321}">
                  <p14:modId xmlns:p14="http://schemas.microsoft.com/office/powerpoint/2010/main" val="1675857875"/>
                </p:ext>
              </p:extLst>
            </p:nvPr>
          </p:nvGraphicFramePr>
          <p:xfrm>
            <a:off x="893549" y="1891500"/>
            <a:ext cx="2991390" cy="2600101"/>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
          <p:nvSpPr>
            <p:cNvPr id="194" name="Google Shape;194;p29"/>
            <p:cNvSpPr/>
            <p:nvPr/>
          </p:nvSpPr>
          <p:spPr>
            <a:xfrm>
              <a:off x="1425658" y="1908274"/>
              <a:ext cx="1495872" cy="1266581"/>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29"/>
            <p:cNvCxnSpPr>
              <a:cxnSpLocks/>
            </p:cNvCxnSpPr>
            <p:nvPr/>
          </p:nvCxnSpPr>
          <p:spPr>
            <a:xfrm>
              <a:off x="2921530" y="1908274"/>
              <a:ext cx="2652546" cy="814527"/>
            </a:xfrm>
            <a:prstGeom prst="straightConnector1">
              <a:avLst/>
            </a:prstGeom>
            <a:noFill/>
            <a:ln w="19050" cap="flat" cmpd="sng">
              <a:solidFill>
                <a:srgbClr val="EA9999"/>
              </a:solidFill>
              <a:prstDash val="dash"/>
              <a:round/>
              <a:headEnd type="none" w="med" len="med"/>
              <a:tailEnd type="none" w="med" len="med"/>
            </a:ln>
          </p:spPr>
        </p:cxnSp>
        <p:graphicFrame>
          <p:nvGraphicFramePr>
            <p:cNvPr id="196" name="Google Shape;196;p29"/>
            <p:cNvGraphicFramePr/>
            <p:nvPr>
              <p:extLst>
                <p:ext uri="{D42A27DB-BD31-4B8C-83A1-F6EECF244321}">
                  <p14:modId xmlns:p14="http://schemas.microsoft.com/office/powerpoint/2010/main" val="82762071"/>
                </p:ext>
              </p:extLst>
            </p:nvPr>
          </p:nvGraphicFramePr>
          <p:xfrm>
            <a:off x="4419000" y="2717625"/>
            <a:ext cx="1495695" cy="1300051"/>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97" name="Google Shape;197;p29"/>
            <p:cNvSpPr txBox="1"/>
            <p:nvPr/>
          </p:nvSpPr>
          <p:spPr>
            <a:xfrm>
              <a:off x="4372225" y="3989000"/>
              <a:ext cx="1495695"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mn-lt"/>
                  <a:ea typeface="Montserrat"/>
                  <a:cs typeface="Montserrat"/>
                  <a:sym typeface="Montserrat"/>
                </a:rPr>
                <a:t>Filtre 3 von 3  </a:t>
              </a:r>
              <a:endParaRPr sz="1200" dirty="0">
                <a:latin typeface="+mn-lt"/>
                <a:ea typeface="Montserrat"/>
                <a:cs typeface="Montserrat"/>
                <a:sym typeface="Montserrat"/>
              </a:endParaRPr>
            </a:p>
          </p:txBody>
        </p:sp>
        <p:cxnSp>
          <p:nvCxnSpPr>
            <p:cNvPr id="198" name="Google Shape;198;p29"/>
            <p:cNvCxnSpPr>
              <a:cxnSpLocks/>
            </p:cNvCxnSpPr>
            <p:nvPr/>
          </p:nvCxnSpPr>
          <p:spPr>
            <a:xfrm>
              <a:off x="1425658" y="1976189"/>
              <a:ext cx="2991618" cy="751711"/>
            </a:xfrm>
            <a:prstGeom prst="straightConnector1">
              <a:avLst/>
            </a:prstGeom>
            <a:noFill/>
            <a:ln w="19050" cap="flat" cmpd="sng">
              <a:solidFill>
                <a:srgbClr val="EA9999"/>
              </a:solidFill>
              <a:prstDash val="dash"/>
              <a:round/>
              <a:headEnd type="none" w="med" len="med"/>
              <a:tailEnd type="none" w="med" len="med"/>
            </a:ln>
          </p:spPr>
        </p:cxnSp>
        <p:cxnSp>
          <p:nvCxnSpPr>
            <p:cNvPr id="199" name="Google Shape;199;p29"/>
            <p:cNvCxnSpPr>
              <a:cxnSpLocks/>
            </p:cNvCxnSpPr>
            <p:nvPr/>
          </p:nvCxnSpPr>
          <p:spPr>
            <a:xfrm>
              <a:off x="1425658" y="3174855"/>
              <a:ext cx="2991518" cy="725046"/>
            </a:xfrm>
            <a:prstGeom prst="straightConnector1">
              <a:avLst/>
            </a:prstGeom>
            <a:noFill/>
            <a:ln w="19050" cap="flat" cmpd="sng">
              <a:solidFill>
                <a:srgbClr val="EA9999"/>
              </a:solidFill>
              <a:prstDash val="dash"/>
              <a:round/>
              <a:headEnd type="none" w="med" len="med"/>
              <a:tailEnd type="none" w="med" len="med"/>
            </a:ln>
          </p:spPr>
        </p:cxnSp>
        <p:cxnSp>
          <p:nvCxnSpPr>
            <p:cNvPr id="200" name="Google Shape;200;p29"/>
            <p:cNvCxnSpPr>
              <a:cxnSpLocks/>
            </p:cNvCxnSpPr>
            <p:nvPr/>
          </p:nvCxnSpPr>
          <p:spPr>
            <a:xfrm>
              <a:off x="2921530" y="3174855"/>
              <a:ext cx="1495670" cy="419346"/>
            </a:xfrm>
            <a:prstGeom prst="straightConnector1">
              <a:avLst/>
            </a:prstGeom>
            <a:noFill/>
            <a:ln w="19050" cap="flat" cmpd="sng">
              <a:solidFill>
                <a:srgbClr val="EA9999"/>
              </a:solidFill>
              <a:prstDash val="dash"/>
              <a:round/>
              <a:headEnd type="none" w="med" len="med"/>
              <a:tailEnd type="none" w="med" len="med"/>
            </a:ln>
          </p:spPr>
        </p:cxnSp>
        <p:cxnSp>
          <p:nvCxnSpPr>
            <p:cNvPr id="201" name="Google Shape;201;p29"/>
            <p:cNvCxnSpPr/>
            <p:nvPr/>
          </p:nvCxnSpPr>
          <p:spPr>
            <a:xfrm>
              <a:off x="891475" y="1800350"/>
              <a:ext cx="375600" cy="0"/>
            </a:xfrm>
            <a:prstGeom prst="straightConnector1">
              <a:avLst/>
            </a:prstGeom>
            <a:noFill/>
            <a:ln w="19050" cap="flat" cmpd="sng">
              <a:solidFill>
                <a:srgbClr val="FF0000"/>
              </a:solidFill>
              <a:prstDash val="solid"/>
              <a:round/>
              <a:headEnd type="none" w="med" len="med"/>
              <a:tailEnd type="triangle" w="med" len="med"/>
            </a:ln>
          </p:spPr>
        </p:cxnSp>
      </p:grpSp>
      <p:grpSp>
        <p:nvGrpSpPr>
          <p:cNvPr id="16" name="Gruppieren 15">
            <a:extLst>
              <a:ext uri="{FF2B5EF4-FFF2-40B4-BE49-F238E27FC236}">
                <a16:creationId xmlns:a16="http://schemas.microsoft.com/office/drawing/2014/main" id="{7FC6353F-9019-4713-8A3C-0D5A242328FD}"/>
              </a:ext>
            </a:extLst>
          </p:cNvPr>
          <p:cNvGrpSpPr/>
          <p:nvPr/>
        </p:nvGrpSpPr>
        <p:grpSpPr>
          <a:xfrm>
            <a:off x="4879272" y="2140772"/>
            <a:ext cx="3707059" cy="2435304"/>
            <a:chOff x="385865" y="1897168"/>
            <a:chExt cx="5655291" cy="3824369"/>
          </a:xfrm>
        </p:grpSpPr>
        <p:graphicFrame>
          <p:nvGraphicFramePr>
            <p:cNvPr id="17" name="Google Shape;208;p30">
              <a:extLst>
                <a:ext uri="{FF2B5EF4-FFF2-40B4-BE49-F238E27FC236}">
                  <a16:creationId xmlns:a16="http://schemas.microsoft.com/office/drawing/2014/main" id="{8B4D5EC6-EBEC-40E0-B1E0-77E2553A43E1}"/>
                </a:ext>
              </a:extLst>
            </p:cNvPr>
            <p:cNvGraphicFramePr/>
            <p:nvPr>
              <p:extLst>
                <p:ext uri="{D42A27DB-BD31-4B8C-83A1-F6EECF244321}">
                  <p14:modId xmlns:p14="http://schemas.microsoft.com/office/powerpoint/2010/main" val="3334899300"/>
                </p:ext>
              </p:extLst>
            </p:nvPr>
          </p:nvGraphicFramePr>
          <p:xfrm>
            <a:off x="387941" y="1988320"/>
            <a:ext cx="3504333" cy="3733217"/>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dirty="0"/>
                          <a:t>0</a:t>
                        </a:r>
                        <a:endParaRPr dirty="0"/>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dirty="0"/>
                          <a:t>0</a:t>
                        </a:r>
                        <a:endParaRPr dirty="0"/>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
          <p:nvSpPr>
            <p:cNvPr id="18" name="Google Shape;209;p30">
              <a:extLst>
                <a:ext uri="{FF2B5EF4-FFF2-40B4-BE49-F238E27FC236}">
                  <a16:creationId xmlns:a16="http://schemas.microsoft.com/office/drawing/2014/main" id="{275A8211-335A-42D1-8A07-34A5456D7524}"/>
                </a:ext>
              </a:extLst>
            </p:cNvPr>
            <p:cNvSpPr/>
            <p:nvPr/>
          </p:nvSpPr>
          <p:spPr>
            <a:xfrm>
              <a:off x="1543190" y="1993318"/>
              <a:ext cx="1222553" cy="117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210;p30">
              <a:extLst>
                <a:ext uri="{FF2B5EF4-FFF2-40B4-BE49-F238E27FC236}">
                  <a16:creationId xmlns:a16="http://schemas.microsoft.com/office/drawing/2014/main" id="{5CF7E89D-2DBB-48C8-A235-EAB5821CAC98}"/>
                </a:ext>
              </a:extLst>
            </p:cNvPr>
            <p:cNvCxnSpPr>
              <a:cxnSpLocks/>
            </p:cNvCxnSpPr>
            <p:nvPr/>
          </p:nvCxnSpPr>
          <p:spPr>
            <a:xfrm>
              <a:off x="2699989" y="1998519"/>
              <a:ext cx="2744075" cy="821099"/>
            </a:xfrm>
            <a:prstGeom prst="straightConnector1">
              <a:avLst/>
            </a:prstGeom>
            <a:noFill/>
            <a:ln w="19050" cap="flat" cmpd="sng">
              <a:solidFill>
                <a:srgbClr val="EA9999"/>
              </a:solidFill>
              <a:prstDash val="dash"/>
              <a:round/>
              <a:headEnd type="none" w="med" len="med"/>
              <a:tailEnd type="none" w="med" len="med"/>
            </a:ln>
          </p:spPr>
        </p:cxnSp>
        <p:graphicFrame>
          <p:nvGraphicFramePr>
            <p:cNvPr id="20" name="Google Shape;211;p30">
              <a:extLst>
                <a:ext uri="{FF2B5EF4-FFF2-40B4-BE49-F238E27FC236}">
                  <a16:creationId xmlns:a16="http://schemas.microsoft.com/office/drawing/2014/main" id="{367D162D-B0EF-409A-997A-7DB324CBEEC0}"/>
                </a:ext>
              </a:extLst>
            </p:cNvPr>
            <p:cNvGraphicFramePr/>
            <p:nvPr>
              <p:extLst>
                <p:ext uri="{D42A27DB-BD31-4B8C-83A1-F6EECF244321}">
                  <p14:modId xmlns:p14="http://schemas.microsoft.com/office/powerpoint/2010/main" val="2217317702"/>
                </p:ext>
              </p:extLst>
            </p:nvPr>
          </p:nvGraphicFramePr>
          <p:xfrm>
            <a:off x="4288990" y="2814443"/>
            <a:ext cx="1752166" cy="1866609"/>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52581">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52581">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52581">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 name="Google Shape;212;p30">
              <a:extLst>
                <a:ext uri="{FF2B5EF4-FFF2-40B4-BE49-F238E27FC236}">
                  <a16:creationId xmlns:a16="http://schemas.microsoft.com/office/drawing/2014/main" id="{AA99CDCD-6C78-4051-8F69-9154AB84465E}"/>
                </a:ext>
              </a:extLst>
            </p:cNvPr>
            <p:cNvSpPr txBox="1"/>
            <p:nvPr/>
          </p:nvSpPr>
          <p:spPr>
            <a:xfrm>
              <a:off x="4574788" y="4959512"/>
              <a:ext cx="1466368" cy="5374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50" dirty="0">
                  <a:latin typeface="+mn-lt"/>
                  <a:ea typeface="Montserrat"/>
                  <a:cs typeface="Montserrat"/>
                  <a:sym typeface="Montserrat"/>
                </a:rPr>
                <a:t>Filtre 3 von 3  </a:t>
              </a:r>
              <a:endParaRPr sz="1050" dirty="0">
                <a:latin typeface="+mn-lt"/>
                <a:ea typeface="Montserrat"/>
                <a:cs typeface="Montserrat"/>
                <a:sym typeface="Montserrat"/>
              </a:endParaRPr>
            </a:p>
          </p:txBody>
        </p:sp>
        <p:cxnSp>
          <p:nvCxnSpPr>
            <p:cNvPr id="22" name="Google Shape;213;p30">
              <a:extLst>
                <a:ext uri="{FF2B5EF4-FFF2-40B4-BE49-F238E27FC236}">
                  <a16:creationId xmlns:a16="http://schemas.microsoft.com/office/drawing/2014/main" id="{469D5117-48D9-4B2A-B6E2-B32D4AEEFB0E}"/>
                </a:ext>
              </a:extLst>
            </p:cNvPr>
            <p:cNvCxnSpPr>
              <a:cxnSpLocks/>
            </p:cNvCxnSpPr>
            <p:nvPr/>
          </p:nvCxnSpPr>
          <p:spPr>
            <a:xfrm>
              <a:off x="1543190" y="1998519"/>
              <a:ext cx="2744075" cy="826199"/>
            </a:xfrm>
            <a:prstGeom prst="straightConnector1">
              <a:avLst/>
            </a:prstGeom>
            <a:noFill/>
            <a:ln w="19050" cap="flat" cmpd="sng">
              <a:solidFill>
                <a:srgbClr val="EA9999"/>
              </a:solidFill>
              <a:prstDash val="dash"/>
              <a:round/>
              <a:headEnd type="none" w="med" len="med"/>
              <a:tailEnd type="none" w="med" len="med"/>
            </a:ln>
          </p:spPr>
        </p:cxnSp>
        <p:cxnSp>
          <p:nvCxnSpPr>
            <p:cNvPr id="23" name="Google Shape;214;p30">
              <a:extLst>
                <a:ext uri="{FF2B5EF4-FFF2-40B4-BE49-F238E27FC236}">
                  <a16:creationId xmlns:a16="http://schemas.microsoft.com/office/drawing/2014/main" id="{15C5F9D2-39AC-459C-BA41-3D926DD59E39}"/>
                </a:ext>
              </a:extLst>
            </p:cNvPr>
            <p:cNvCxnSpPr>
              <a:cxnSpLocks/>
            </p:cNvCxnSpPr>
            <p:nvPr/>
          </p:nvCxnSpPr>
          <p:spPr>
            <a:xfrm>
              <a:off x="1543090" y="3170518"/>
              <a:ext cx="2744075" cy="1432920"/>
            </a:xfrm>
            <a:prstGeom prst="straightConnector1">
              <a:avLst/>
            </a:prstGeom>
            <a:noFill/>
            <a:ln w="19050" cap="flat" cmpd="sng">
              <a:solidFill>
                <a:srgbClr val="EA9999"/>
              </a:solidFill>
              <a:prstDash val="dash"/>
              <a:round/>
              <a:headEnd type="none" w="med" len="med"/>
              <a:tailEnd type="none" w="med" len="med"/>
            </a:ln>
          </p:spPr>
        </p:cxnSp>
        <p:cxnSp>
          <p:nvCxnSpPr>
            <p:cNvPr id="24" name="Google Shape;215;p30">
              <a:extLst>
                <a:ext uri="{FF2B5EF4-FFF2-40B4-BE49-F238E27FC236}">
                  <a16:creationId xmlns:a16="http://schemas.microsoft.com/office/drawing/2014/main" id="{90C476FA-949A-4E28-87AF-09B4EA573E9F}"/>
                </a:ext>
              </a:extLst>
            </p:cNvPr>
            <p:cNvCxnSpPr>
              <a:cxnSpLocks/>
            </p:cNvCxnSpPr>
            <p:nvPr/>
          </p:nvCxnSpPr>
          <p:spPr>
            <a:xfrm>
              <a:off x="2765744" y="3170518"/>
              <a:ext cx="3095140" cy="1432920"/>
            </a:xfrm>
            <a:prstGeom prst="straightConnector1">
              <a:avLst/>
            </a:prstGeom>
            <a:noFill/>
            <a:ln w="19050" cap="flat" cmpd="sng">
              <a:solidFill>
                <a:srgbClr val="EA9999"/>
              </a:solidFill>
              <a:prstDash val="dash"/>
              <a:round/>
              <a:headEnd type="none" w="med" len="med"/>
              <a:tailEnd type="none" w="med" len="med"/>
            </a:ln>
          </p:spPr>
        </p:cxnSp>
        <p:cxnSp>
          <p:nvCxnSpPr>
            <p:cNvPr id="25" name="Google Shape;216;p30">
              <a:extLst>
                <a:ext uri="{FF2B5EF4-FFF2-40B4-BE49-F238E27FC236}">
                  <a16:creationId xmlns:a16="http://schemas.microsoft.com/office/drawing/2014/main" id="{BDF9364C-17AE-4423-87A9-1C6D6632FC78}"/>
                </a:ext>
              </a:extLst>
            </p:cNvPr>
            <p:cNvCxnSpPr>
              <a:cxnSpLocks/>
            </p:cNvCxnSpPr>
            <p:nvPr/>
          </p:nvCxnSpPr>
          <p:spPr>
            <a:xfrm>
              <a:off x="385865" y="1897168"/>
              <a:ext cx="1157225" cy="0"/>
            </a:xfrm>
            <a:prstGeom prst="straightConnector1">
              <a:avLst/>
            </a:prstGeom>
            <a:noFill/>
            <a:ln w="19050" cap="flat" cmpd="sng">
              <a:solidFill>
                <a:srgbClr val="FF0000"/>
              </a:solidFill>
              <a:prstDash val="solid"/>
              <a:round/>
              <a:headEnd type="none" w="med" len="med"/>
              <a:tailEnd type="triangle" w="med" len="med"/>
            </a:ln>
          </p:spPr>
        </p:cxnSp>
      </p:grpSp>
      <p:sp>
        <p:nvSpPr>
          <p:cNvPr id="12" name="Foliennummernplatzhalter 11">
            <a:extLst>
              <a:ext uri="{FF2B5EF4-FFF2-40B4-BE49-F238E27FC236}">
                <a16:creationId xmlns:a16="http://schemas.microsoft.com/office/drawing/2014/main" id="{3026EA76-4373-4457-B22F-0E5D58D7BE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31</a:t>
            </a:fld>
            <a:endParaRPr lang="de-DE"/>
          </a:p>
        </p:txBody>
      </p:sp>
    </p:spTree>
    <p:extLst>
      <p:ext uri="{BB962C8B-B14F-4D97-AF65-F5344CB8AC3E}">
        <p14:creationId xmlns:p14="http://schemas.microsoft.com/office/powerpoint/2010/main" val="2943724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010D5C-C61A-4140-9EDC-288E95719BF1}"/>
              </a:ext>
            </a:extLst>
          </p:cNvPr>
          <p:cNvSpPr>
            <a:spLocks noGrp="1"/>
          </p:cNvSpPr>
          <p:nvPr>
            <p:ph type="title"/>
          </p:nvPr>
        </p:nvSpPr>
        <p:spPr>
          <a:xfrm>
            <a:off x="1488852" y="355043"/>
            <a:ext cx="4517630" cy="572700"/>
          </a:xfrm>
        </p:spPr>
        <p:txBody>
          <a:bodyPr/>
          <a:lstStyle/>
          <a:p>
            <a:r>
              <a:rPr lang="de-DE" sz="2800" b="1" dirty="0">
                <a:solidFill>
                  <a:srgbClr val="002060"/>
                </a:solidFill>
              </a:rPr>
              <a:t>                ReLu-Layer</a:t>
            </a:r>
            <a:endParaRPr lang="de-DE" dirty="0"/>
          </a:p>
        </p:txBody>
      </p:sp>
      <p:pic>
        <p:nvPicPr>
          <p:cNvPr id="8" name="Grafik 7">
            <a:extLst>
              <a:ext uri="{FF2B5EF4-FFF2-40B4-BE49-F238E27FC236}">
                <a16:creationId xmlns:a16="http://schemas.microsoft.com/office/drawing/2014/main" id="{B2E30798-9D38-4519-9548-6A50DAF4FD60}"/>
              </a:ext>
            </a:extLst>
          </p:cNvPr>
          <p:cNvPicPr>
            <a:picLocks noChangeAspect="1"/>
          </p:cNvPicPr>
          <p:nvPr/>
        </p:nvPicPr>
        <p:blipFill>
          <a:blip r:embed="rId3"/>
          <a:stretch>
            <a:fillRect/>
          </a:stretch>
        </p:blipFill>
        <p:spPr>
          <a:xfrm>
            <a:off x="1488852" y="1224938"/>
            <a:ext cx="5334000" cy="3438279"/>
          </a:xfrm>
          <a:prstGeom prst="rect">
            <a:avLst/>
          </a:prstGeom>
        </p:spPr>
      </p:pic>
      <p:sp>
        <p:nvSpPr>
          <p:cNvPr id="3" name="Foliennummernplatzhalter 2">
            <a:extLst>
              <a:ext uri="{FF2B5EF4-FFF2-40B4-BE49-F238E27FC236}">
                <a16:creationId xmlns:a16="http://schemas.microsoft.com/office/drawing/2014/main" id="{3865EB4E-054F-4B11-BA9A-C6E71F427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32</a:t>
            </a:fld>
            <a:endParaRPr lang="de-DE"/>
          </a:p>
        </p:txBody>
      </p:sp>
    </p:spTree>
    <p:extLst>
      <p:ext uri="{BB962C8B-B14F-4D97-AF65-F5344CB8AC3E}">
        <p14:creationId xmlns:p14="http://schemas.microsoft.com/office/powerpoint/2010/main" val="3820924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EE05F2-3274-4DED-9447-C25DA5667E23}"/>
              </a:ext>
            </a:extLst>
          </p:cNvPr>
          <p:cNvSpPr>
            <a:spLocks noGrp="1"/>
          </p:cNvSpPr>
          <p:nvPr>
            <p:ph type="title"/>
          </p:nvPr>
        </p:nvSpPr>
        <p:spPr>
          <a:xfrm>
            <a:off x="311700" y="80883"/>
            <a:ext cx="8520600" cy="572700"/>
          </a:xfrm>
        </p:spPr>
        <p:txBody>
          <a:bodyPr/>
          <a:lstStyle/>
          <a:p>
            <a:r>
              <a:rPr lang="de-DE" sz="1800" b="0" i="0" u="none" strike="noStrike" baseline="0" dirty="0">
                <a:solidFill>
                  <a:srgbClr val="44546A"/>
                </a:solidFill>
                <a:latin typeface="Arial" panose="020B0604020202020204" pitchFamily="34" charset="0"/>
              </a:rPr>
              <a:t>                                    </a:t>
            </a:r>
            <a:r>
              <a:rPr lang="de-DE" sz="3600" b="1" i="0" u="none" strike="noStrike" baseline="0" dirty="0">
                <a:solidFill>
                  <a:srgbClr val="44546A"/>
                </a:solidFill>
                <a:latin typeface="Arial" panose="020B0604020202020204" pitchFamily="34" charset="0"/>
              </a:rPr>
              <a:t>Pooling Layer</a:t>
            </a:r>
            <a:endParaRPr lang="de-DE" b="1" dirty="0"/>
          </a:p>
        </p:txBody>
      </p:sp>
      <p:pic>
        <p:nvPicPr>
          <p:cNvPr id="6" name="Grafik 5">
            <a:extLst>
              <a:ext uri="{FF2B5EF4-FFF2-40B4-BE49-F238E27FC236}">
                <a16:creationId xmlns:a16="http://schemas.microsoft.com/office/drawing/2014/main" id="{48C2026E-ACF8-44A0-98ED-DB7F512B41EE}"/>
              </a:ext>
            </a:extLst>
          </p:cNvPr>
          <p:cNvPicPr>
            <a:picLocks noChangeAspect="1"/>
          </p:cNvPicPr>
          <p:nvPr/>
        </p:nvPicPr>
        <p:blipFill>
          <a:blip r:embed="rId3"/>
          <a:stretch>
            <a:fillRect/>
          </a:stretch>
        </p:blipFill>
        <p:spPr>
          <a:xfrm>
            <a:off x="1933996" y="1968465"/>
            <a:ext cx="4256411" cy="2480809"/>
          </a:xfrm>
          <a:prstGeom prst="rect">
            <a:avLst/>
          </a:prstGeom>
        </p:spPr>
      </p:pic>
      <p:sp>
        <p:nvSpPr>
          <p:cNvPr id="7" name="Textfeld 6">
            <a:extLst>
              <a:ext uri="{FF2B5EF4-FFF2-40B4-BE49-F238E27FC236}">
                <a16:creationId xmlns:a16="http://schemas.microsoft.com/office/drawing/2014/main" id="{20713AAC-4215-4EF1-84CD-EC5F097E7745}"/>
              </a:ext>
            </a:extLst>
          </p:cNvPr>
          <p:cNvSpPr txBox="1"/>
          <p:nvPr/>
        </p:nvSpPr>
        <p:spPr>
          <a:xfrm>
            <a:off x="461246" y="1160062"/>
            <a:ext cx="8371053" cy="646331"/>
          </a:xfrm>
          <a:prstGeom prst="rect">
            <a:avLst/>
          </a:prstGeom>
          <a:noFill/>
        </p:spPr>
        <p:txBody>
          <a:bodyPr wrap="square">
            <a:spAutoFit/>
          </a:bodyPr>
          <a:lstStyle/>
          <a:p>
            <a:pPr marL="285750" indent="-285750">
              <a:buSzPct val="190000"/>
              <a:buFont typeface="Arial" panose="020B0604020202020204" pitchFamily="34" charset="0"/>
              <a:buChar char="•"/>
            </a:pPr>
            <a:r>
              <a:rPr lang="de-DE" sz="1800" dirty="0">
                <a:solidFill>
                  <a:schemeClr val="accent2"/>
                </a:solidFill>
              </a:rPr>
              <a:t>Pooling-Schichten werden in CNNs verwendet, um die Anzahl der Parameter im Modell zu reduzieren und damit das Overfitting zu verringern</a:t>
            </a:r>
          </a:p>
        </p:txBody>
      </p:sp>
      <p:sp>
        <p:nvSpPr>
          <p:cNvPr id="4" name="Foliennummernplatzhalter 3">
            <a:extLst>
              <a:ext uri="{FF2B5EF4-FFF2-40B4-BE49-F238E27FC236}">
                <a16:creationId xmlns:a16="http://schemas.microsoft.com/office/drawing/2014/main" id="{8B0AAE2A-1F59-47C4-936F-6984D79935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33</a:t>
            </a:fld>
            <a:endParaRPr lang="de-DE"/>
          </a:p>
        </p:txBody>
      </p:sp>
    </p:spTree>
    <p:extLst>
      <p:ext uri="{BB962C8B-B14F-4D97-AF65-F5344CB8AC3E}">
        <p14:creationId xmlns:p14="http://schemas.microsoft.com/office/powerpoint/2010/main" val="3744724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hteck 35">
            <a:extLst>
              <a:ext uri="{FF2B5EF4-FFF2-40B4-BE49-F238E27FC236}">
                <a16:creationId xmlns:a16="http://schemas.microsoft.com/office/drawing/2014/main" id="{BB6E191C-3071-46C8-AF82-BAC2FD704086}"/>
              </a:ext>
            </a:extLst>
          </p:cNvPr>
          <p:cNvSpPr/>
          <p:nvPr/>
        </p:nvSpPr>
        <p:spPr>
          <a:xfrm>
            <a:off x="684916" y="1686944"/>
            <a:ext cx="2041265" cy="1744392"/>
          </a:xfrm>
          <a:prstGeom prst="rect">
            <a:avLst/>
          </a:prstGeom>
          <a:solidFill>
            <a:schemeClr val="bg1"/>
          </a:solid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B877D99-71F8-48A1-814D-02413A5ECFEB}"/>
              </a:ext>
            </a:extLst>
          </p:cNvPr>
          <p:cNvSpPr>
            <a:spLocks noGrp="1"/>
          </p:cNvSpPr>
          <p:nvPr>
            <p:ph type="title"/>
          </p:nvPr>
        </p:nvSpPr>
        <p:spPr>
          <a:xfrm>
            <a:off x="1949570" y="164903"/>
            <a:ext cx="4600752" cy="572700"/>
          </a:xfrm>
        </p:spPr>
        <p:txBody>
          <a:bodyPr/>
          <a:lstStyle/>
          <a:p>
            <a:r>
              <a:rPr lang="de-DE" sz="2800" b="1" i="0" u="none" strike="noStrike" baseline="0" dirty="0">
                <a:solidFill>
                  <a:srgbClr val="002060"/>
                </a:solidFill>
                <a:latin typeface="Arial" panose="020B0604020202020204" pitchFamily="34" charset="0"/>
              </a:rPr>
              <a:t>            Pooling Layer</a:t>
            </a:r>
            <a:endParaRPr lang="de-DE" dirty="0"/>
          </a:p>
        </p:txBody>
      </p:sp>
      <p:graphicFrame>
        <p:nvGraphicFramePr>
          <p:cNvPr id="3" name="Tabelle 3">
            <a:extLst>
              <a:ext uri="{FF2B5EF4-FFF2-40B4-BE49-F238E27FC236}">
                <a16:creationId xmlns:a16="http://schemas.microsoft.com/office/drawing/2014/main" id="{E8104B82-9CC3-4F93-8FA4-810537A543E1}"/>
              </a:ext>
            </a:extLst>
          </p:cNvPr>
          <p:cNvGraphicFramePr>
            <a:graphicFrameLocks noGrp="1"/>
          </p:cNvGraphicFramePr>
          <p:nvPr>
            <p:extLst>
              <p:ext uri="{D42A27DB-BD31-4B8C-83A1-F6EECF244321}">
                <p14:modId xmlns:p14="http://schemas.microsoft.com/office/powerpoint/2010/main" val="171773804"/>
              </p:ext>
            </p:extLst>
          </p:nvPr>
        </p:nvGraphicFramePr>
        <p:xfrm>
          <a:off x="701117" y="1715878"/>
          <a:ext cx="1920816" cy="1711744"/>
        </p:xfrm>
        <a:graphic>
          <a:graphicData uri="http://schemas.openxmlformats.org/drawingml/2006/table">
            <a:tbl>
              <a:tblPr firstRow="1" bandRow="1">
                <a:tableStyleId>{641094C2-7E03-4B24-8BBC-C188B344F47D}</a:tableStyleId>
              </a:tblPr>
              <a:tblGrid>
                <a:gridCol w="480204">
                  <a:extLst>
                    <a:ext uri="{9D8B030D-6E8A-4147-A177-3AD203B41FA5}">
                      <a16:colId xmlns:a16="http://schemas.microsoft.com/office/drawing/2014/main" val="1895197001"/>
                    </a:ext>
                  </a:extLst>
                </a:gridCol>
                <a:gridCol w="480204">
                  <a:extLst>
                    <a:ext uri="{9D8B030D-6E8A-4147-A177-3AD203B41FA5}">
                      <a16:colId xmlns:a16="http://schemas.microsoft.com/office/drawing/2014/main" val="1508159267"/>
                    </a:ext>
                  </a:extLst>
                </a:gridCol>
                <a:gridCol w="480204">
                  <a:extLst>
                    <a:ext uri="{9D8B030D-6E8A-4147-A177-3AD203B41FA5}">
                      <a16:colId xmlns:a16="http://schemas.microsoft.com/office/drawing/2014/main" val="2294578419"/>
                    </a:ext>
                  </a:extLst>
                </a:gridCol>
                <a:gridCol w="480204">
                  <a:extLst>
                    <a:ext uri="{9D8B030D-6E8A-4147-A177-3AD203B41FA5}">
                      <a16:colId xmlns:a16="http://schemas.microsoft.com/office/drawing/2014/main" val="498098127"/>
                    </a:ext>
                  </a:extLst>
                </a:gridCol>
              </a:tblGrid>
              <a:tr h="427936">
                <a:tc>
                  <a:txBody>
                    <a:bodyPr/>
                    <a:lstStyle/>
                    <a:p>
                      <a:r>
                        <a:rPr lang="de-DE" dirty="0"/>
                        <a:t>14</a:t>
                      </a:r>
                    </a:p>
                  </a:txBody>
                  <a:tcPr>
                    <a:solidFill>
                      <a:schemeClr val="bg1">
                        <a:lumMod val="95000"/>
                      </a:schemeClr>
                    </a:solidFill>
                  </a:tcPr>
                </a:tc>
                <a:tc>
                  <a:txBody>
                    <a:bodyPr/>
                    <a:lstStyle/>
                    <a:p>
                      <a:r>
                        <a:rPr lang="de-DE" dirty="0"/>
                        <a:t>21</a:t>
                      </a:r>
                    </a:p>
                  </a:txBody>
                  <a:tcPr>
                    <a:solidFill>
                      <a:schemeClr val="bg1">
                        <a:lumMod val="95000"/>
                      </a:schemeClr>
                    </a:solidFill>
                  </a:tcPr>
                </a:tc>
                <a:tc>
                  <a:txBody>
                    <a:bodyPr/>
                    <a:lstStyle/>
                    <a:p>
                      <a:r>
                        <a:rPr lang="de-DE" dirty="0"/>
                        <a:t>20</a:t>
                      </a:r>
                    </a:p>
                  </a:txBody>
                  <a:tcPr>
                    <a:solidFill>
                      <a:schemeClr val="bg1">
                        <a:lumMod val="95000"/>
                      </a:schemeClr>
                    </a:solidFill>
                  </a:tcPr>
                </a:tc>
                <a:tc>
                  <a:txBody>
                    <a:bodyPr/>
                    <a:lstStyle/>
                    <a:p>
                      <a:r>
                        <a:rPr lang="de-DE" dirty="0"/>
                        <a:t>5</a:t>
                      </a:r>
                    </a:p>
                  </a:txBody>
                  <a:tcPr>
                    <a:solidFill>
                      <a:schemeClr val="bg1">
                        <a:lumMod val="95000"/>
                      </a:schemeClr>
                    </a:solidFill>
                  </a:tcPr>
                </a:tc>
                <a:extLst>
                  <a:ext uri="{0D108BD9-81ED-4DB2-BD59-A6C34878D82A}">
                    <a16:rowId xmlns:a16="http://schemas.microsoft.com/office/drawing/2014/main" val="612281068"/>
                  </a:ext>
                </a:extLst>
              </a:tr>
              <a:tr h="427936">
                <a:tc>
                  <a:txBody>
                    <a:bodyPr/>
                    <a:lstStyle/>
                    <a:p>
                      <a:r>
                        <a:rPr lang="de-DE" dirty="0"/>
                        <a:t>8</a:t>
                      </a:r>
                    </a:p>
                  </a:txBody>
                  <a:tcPr>
                    <a:solidFill>
                      <a:schemeClr val="bg1">
                        <a:lumMod val="95000"/>
                      </a:schemeClr>
                    </a:solidFill>
                  </a:tcPr>
                </a:tc>
                <a:tc>
                  <a:txBody>
                    <a:bodyPr/>
                    <a:lstStyle/>
                    <a:p>
                      <a:r>
                        <a:rPr lang="de-DE" dirty="0"/>
                        <a:t>12</a:t>
                      </a:r>
                    </a:p>
                  </a:txBody>
                  <a:tcPr>
                    <a:solidFill>
                      <a:schemeClr val="bg1">
                        <a:lumMod val="95000"/>
                      </a:schemeClr>
                    </a:solidFill>
                  </a:tcPr>
                </a:tc>
                <a:tc>
                  <a:txBody>
                    <a:bodyPr/>
                    <a:lstStyle/>
                    <a:p>
                      <a:r>
                        <a:rPr lang="de-DE" dirty="0"/>
                        <a:t>3</a:t>
                      </a:r>
                    </a:p>
                  </a:txBody>
                  <a:tcPr>
                    <a:solidFill>
                      <a:schemeClr val="bg1">
                        <a:lumMod val="95000"/>
                      </a:schemeClr>
                    </a:solidFill>
                  </a:tcPr>
                </a:tc>
                <a:tc>
                  <a:txBody>
                    <a:bodyPr/>
                    <a:lstStyle/>
                    <a:p>
                      <a:r>
                        <a:rPr lang="de-DE" dirty="0"/>
                        <a:t>0</a:t>
                      </a:r>
                    </a:p>
                  </a:txBody>
                  <a:tcPr>
                    <a:solidFill>
                      <a:schemeClr val="bg1">
                        <a:lumMod val="95000"/>
                      </a:schemeClr>
                    </a:solidFill>
                  </a:tcPr>
                </a:tc>
                <a:extLst>
                  <a:ext uri="{0D108BD9-81ED-4DB2-BD59-A6C34878D82A}">
                    <a16:rowId xmlns:a16="http://schemas.microsoft.com/office/drawing/2014/main" val="2239438095"/>
                  </a:ext>
                </a:extLst>
              </a:tr>
              <a:tr h="427936">
                <a:tc>
                  <a:txBody>
                    <a:bodyPr/>
                    <a:lstStyle/>
                    <a:p>
                      <a:r>
                        <a:rPr lang="de-DE" dirty="0"/>
                        <a:t>57</a:t>
                      </a:r>
                    </a:p>
                  </a:txBody>
                  <a:tcPr>
                    <a:solidFill>
                      <a:schemeClr val="bg1">
                        <a:lumMod val="95000"/>
                      </a:schemeClr>
                    </a:solidFill>
                  </a:tcPr>
                </a:tc>
                <a:tc>
                  <a:txBody>
                    <a:bodyPr/>
                    <a:lstStyle/>
                    <a:p>
                      <a:r>
                        <a:rPr lang="de-DE" dirty="0"/>
                        <a:t>79</a:t>
                      </a:r>
                    </a:p>
                  </a:txBody>
                  <a:tcPr>
                    <a:solidFill>
                      <a:schemeClr val="bg1">
                        <a:lumMod val="95000"/>
                      </a:schemeClr>
                    </a:solidFill>
                  </a:tcPr>
                </a:tc>
                <a:tc>
                  <a:txBody>
                    <a:bodyPr/>
                    <a:lstStyle/>
                    <a:p>
                      <a:r>
                        <a:rPr lang="de-DE" dirty="0"/>
                        <a:t>55</a:t>
                      </a:r>
                    </a:p>
                  </a:txBody>
                  <a:tcPr>
                    <a:solidFill>
                      <a:schemeClr val="bg1">
                        <a:lumMod val="95000"/>
                      </a:schemeClr>
                    </a:solidFill>
                  </a:tcPr>
                </a:tc>
                <a:tc>
                  <a:txBody>
                    <a:bodyPr/>
                    <a:lstStyle/>
                    <a:p>
                      <a:r>
                        <a:rPr lang="de-DE" dirty="0"/>
                        <a:t>7</a:t>
                      </a:r>
                    </a:p>
                  </a:txBody>
                  <a:tcPr>
                    <a:solidFill>
                      <a:schemeClr val="bg1">
                        <a:lumMod val="95000"/>
                      </a:schemeClr>
                    </a:solidFill>
                  </a:tcPr>
                </a:tc>
                <a:extLst>
                  <a:ext uri="{0D108BD9-81ED-4DB2-BD59-A6C34878D82A}">
                    <a16:rowId xmlns:a16="http://schemas.microsoft.com/office/drawing/2014/main" val="1670379994"/>
                  </a:ext>
                </a:extLst>
              </a:tr>
              <a:tr h="427936">
                <a:tc>
                  <a:txBody>
                    <a:bodyPr/>
                    <a:lstStyle/>
                    <a:p>
                      <a:r>
                        <a:rPr lang="de-DE" dirty="0"/>
                        <a:t>98</a:t>
                      </a:r>
                    </a:p>
                  </a:txBody>
                  <a:tcPr>
                    <a:solidFill>
                      <a:schemeClr val="bg1">
                        <a:lumMod val="95000"/>
                      </a:schemeClr>
                    </a:solidFill>
                  </a:tcPr>
                </a:tc>
                <a:tc>
                  <a:txBody>
                    <a:bodyPr/>
                    <a:lstStyle/>
                    <a:p>
                      <a:r>
                        <a:rPr lang="de-DE" dirty="0"/>
                        <a:t>90</a:t>
                      </a:r>
                    </a:p>
                  </a:txBody>
                  <a:tcPr>
                    <a:solidFill>
                      <a:schemeClr val="bg1">
                        <a:lumMod val="95000"/>
                      </a:schemeClr>
                    </a:solidFill>
                  </a:tcPr>
                </a:tc>
                <a:tc>
                  <a:txBody>
                    <a:bodyPr/>
                    <a:lstStyle/>
                    <a:p>
                      <a:r>
                        <a:rPr lang="de-DE" dirty="0"/>
                        <a:t>7</a:t>
                      </a:r>
                    </a:p>
                  </a:txBody>
                  <a:tcPr>
                    <a:solidFill>
                      <a:schemeClr val="bg1">
                        <a:lumMod val="95000"/>
                      </a:schemeClr>
                    </a:solidFill>
                  </a:tcPr>
                </a:tc>
                <a:tc>
                  <a:txBody>
                    <a:bodyPr/>
                    <a:lstStyle/>
                    <a:p>
                      <a:r>
                        <a:rPr lang="de-DE" dirty="0"/>
                        <a:t>74</a:t>
                      </a:r>
                    </a:p>
                  </a:txBody>
                  <a:tcPr>
                    <a:solidFill>
                      <a:schemeClr val="bg1">
                        <a:lumMod val="95000"/>
                      </a:schemeClr>
                    </a:solidFill>
                  </a:tcPr>
                </a:tc>
                <a:extLst>
                  <a:ext uri="{0D108BD9-81ED-4DB2-BD59-A6C34878D82A}">
                    <a16:rowId xmlns:a16="http://schemas.microsoft.com/office/drawing/2014/main" val="411563454"/>
                  </a:ext>
                </a:extLst>
              </a:tr>
            </a:tbl>
          </a:graphicData>
        </a:graphic>
      </p:graphicFrame>
      <p:graphicFrame>
        <p:nvGraphicFramePr>
          <p:cNvPr id="4" name="Tabelle 4">
            <a:extLst>
              <a:ext uri="{FF2B5EF4-FFF2-40B4-BE49-F238E27FC236}">
                <a16:creationId xmlns:a16="http://schemas.microsoft.com/office/drawing/2014/main" id="{7DEC0834-A6B6-4C4F-BBC9-31E71AEAE22B}"/>
              </a:ext>
            </a:extLst>
          </p:cNvPr>
          <p:cNvGraphicFramePr>
            <a:graphicFrameLocks noGrp="1"/>
          </p:cNvGraphicFramePr>
          <p:nvPr>
            <p:extLst>
              <p:ext uri="{D42A27DB-BD31-4B8C-83A1-F6EECF244321}">
                <p14:modId xmlns:p14="http://schemas.microsoft.com/office/powerpoint/2010/main" val="2857277121"/>
              </p:ext>
            </p:extLst>
          </p:nvPr>
        </p:nvGraphicFramePr>
        <p:xfrm>
          <a:off x="4829642" y="1432475"/>
          <a:ext cx="966160" cy="742342"/>
        </p:xfrm>
        <a:graphic>
          <a:graphicData uri="http://schemas.openxmlformats.org/drawingml/2006/table">
            <a:tbl>
              <a:tblPr firstRow="1" bandRow="1">
                <a:tableStyleId>{641094C2-7E03-4B24-8BBC-C188B344F47D}</a:tableStyleId>
              </a:tblPr>
              <a:tblGrid>
                <a:gridCol w="483080">
                  <a:extLst>
                    <a:ext uri="{9D8B030D-6E8A-4147-A177-3AD203B41FA5}">
                      <a16:colId xmlns:a16="http://schemas.microsoft.com/office/drawing/2014/main" val="1001796092"/>
                    </a:ext>
                  </a:extLst>
                </a:gridCol>
                <a:gridCol w="483080">
                  <a:extLst>
                    <a:ext uri="{9D8B030D-6E8A-4147-A177-3AD203B41FA5}">
                      <a16:colId xmlns:a16="http://schemas.microsoft.com/office/drawing/2014/main" val="1436574563"/>
                    </a:ext>
                  </a:extLst>
                </a:gridCol>
              </a:tblGrid>
              <a:tr h="371171">
                <a:tc>
                  <a:txBody>
                    <a:bodyPr/>
                    <a:lstStyle/>
                    <a:p>
                      <a:r>
                        <a:rPr lang="de-DE" dirty="0"/>
                        <a:t>21</a:t>
                      </a:r>
                    </a:p>
                  </a:txBody>
                  <a:tc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de-DE" b="1" dirty="0"/>
                        <a:t>20</a:t>
                      </a:r>
                    </a:p>
                  </a:txBody>
                  <a:tc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148000934"/>
                  </a:ext>
                </a:extLst>
              </a:tr>
              <a:tr h="371171">
                <a:tc>
                  <a:txBody>
                    <a:bodyPr/>
                    <a:lstStyle/>
                    <a:p>
                      <a:r>
                        <a:rPr lang="de-DE" dirty="0"/>
                        <a:t>98</a:t>
                      </a:r>
                    </a:p>
                  </a:txBody>
                  <a:tc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de-DE" dirty="0"/>
                        <a:t>74</a:t>
                      </a:r>
                    </a:p>
                  </a:txBody>
                  <a:tc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606046191"/>
                  </a:ext>
                </a:extLst>
              </a:tr>
            </a:tbl>
          </a:graphicData>
        </a:graphic>
      </p:graphicFrame>
      <p:graphicFrame>
        <p:nvGraphicFramePr>
          <p:cNvPr id="5" name="Tabelle 4">
            <a:extLst>
              <a:ext uri="{FF2B5EF4-FFF2-40B4-BE49-F238E27FC236}">
                <a16:creationId xmlns:a16="http://schemas.microsoft.com/office/drawing/2014/main" id="{51478459-1486-4588-9661-31B13FDEC70E}"/>
              </a:ext>
            </a:extLst>
          </p:cNvPr>
          <p:cNvGraphicFramePr>
            <a:graphicFrameLocks noGrp="1"/>
          </p:cNvGraphicFramePr>
          <p:nvPr>
            <p:extLst>
              <p:ext uri="{D42A27DB-BD31-4B8C-83A1-F6EECF244321}">
                <p14:modId xmlns:p14="http://schemas.microsoft.com/office/powerpoint/2010/main" val="29822738"/>
              </p:ext>
            </p:extLst>
          </p:nvPr>
        </p:nvGraphicFramePr>
        <p:xfrm>
          <a:off x="4808076" y="2882046"/>
          <a:ext cx="1143002" cy="854090"/>
        </p:xfrm>
        <a:graphic>
          <a:graphicData uri="http://schemas.openxmlformats.org/drawingml/2006/table">
            <a:tbl>
              <a:tblPr firstRow="1" bandRow="1">
                <a:tableStyleId>{641094C2-7E03-4B24-8BBC-C188B344F47D}</a:tableStyleId>
              </a:tblPr>
              <a:tblGrid>
                <a:gridCol w="571501">
                  <a:extLst>
                    <a:ext uri="{9D8B030D-6E8A-4147-A177-3AD203B41FA5}">
                      <a16:colId xmlns:a16="http://schemas.microsoft.com/office/drawing/2014/main" val="1001796092"/>
                    </a:ext>
                  </a:extLst>
                </a:gridCol>
                <a:gridCol w="571501">
                  <a:extLst>
                    <a:ext uri="{9D8B030D-6E8A-4147-A177-3AD203B41FA5}">
                      <a16:colId xmlns:a16="http://schemas.microsoft.com/office/drawing/2014/main" val="1436574563"/>
                    </a:ext>
                  </a:extLst>
                </a:gridCol>
              </a:tblGrid>
              <a:tr h="410293">
                <a:tc>
                  <a:txBody>
                    <a:bodyPr/>
                    <a:lstStyle/>
                    <a:p>
                      <a:r>
                        <a:rPr lang="de-DE" sz="1050" b="1" dirty="0"/>
                        <a:t>13,75</a:t>
                      </a:r>
                      <a:endParaRPr lang="de-DE" sz="900" b="1" dirty="0"/>
                    </a:p>
                  </a:txBody>
                  <a:tcPr>
                    <a:blipFill>
                      <a:blip r:embed="rId3"/>
                      <a:tile tx="0" ty="0" sx="100000" sy="100000" flip="none" algn="tl"/>
                    </a:blipFill>
                  </a:tcPr>
                </a:tc>
                <a:tc>
                  <a:txBody>
                    <a:bodyPr/>
                    <a:lstStyle/>
                    <a:p>
                      <a:r>
                        <a:rPr lang="de-DE" sz="1600" b="1" dirty="0"/>
                        <a:t>7</a:t>
                      </a:r>
                    </a:p>
                  </a:txBody>
                  <a:tcPr>
                    <a:blipFill>
                      <a:blip r:embed="rId3"/>
                      <a:tile tx="0" ty="0" sx="100000" sy="100000" flip="none" algn="tl"/>
                    </a:blipFill>
                  </a:tcPr>
                </a:tc>
                <a:extLst>
                  <a:ext uri="{0D108BD9-81ED-4DB2-BD59-A6C34878D82A}">
                    <a16:rowId xmlns:a16="http://schemas.microsoft.com/office/drawing/2014/main" val="1148000934"/>
                  </a:ext>
                </a:extLst>
              </a:tr>
              <a:tr h="443797">
                <a:tc>
                  <a:txBody>
                    <a:bodyPr/>
                    <a:lstStyle/>
                    <a:p>
                      <a:r>
                        <a:rPr lang="de-DE" dirty="0"/>
                        <a:t>81</a:t>
                      </a:r>
                    </a:p>
                  </a:txBody>
                  <a:tcPr>
                    <a:blipFill>
                      <a:blip r:embed="rId3"/>
                      <a:tile tx="0" ty="0" sx="100000" sy="100000" flip="none" algn="tl"/>
                    </a:blipFill>
                  </a:tcPr>
                </a:tc>
                <a:tc>
                  <a:txBody>
                    <a:bodyPr/>
                    <a:lstStyle/>
                    <a:p>
                      <a:r>
                        <a:rPr lang="de-DE" sz="1200" b="1" dirty="0"/>
                        <a:t>35,75</a:t>
                      </a:r>
                    </a:p>
                  </a:txBody>
                  <a:tcPr>
                    <a:blipFill>
                      <a:blip r:embed="rId3"/>
                      <a:tile tx="0" ty="0" sx="100000" sy="100000" flip="none" algn="tl"/>
                    </a:blipFill>
                  </a:tcPr>
                </a:tc>
                <a:extLst>
                  <a:ext uri="{0D108BD9-81ED-4DB2-BD59-A6C34878D82A}">
                    <a16:rowId xmlns:a16="http://schemas.microsoft.com/office/drawing/2014/main" val="606046191"/>
                  </a:ext>
                </a:extLst>
              </a:tr>
            </a:tbl>
          </a:graphicData>
        </a:graphic>
      </p:graphicFrame>
      <p:sp>
        <p:nvSpPr>
          <p:cNvPr id="6" name="Rechteck 5">
            <a:extLst>
              <a:ext uri="{FF2B5EF4-FFF2-40B4-BE49-F238E27FC236}">
                <a16:creationId xmlns:a16="http://schemas.microsoft.com/office/drawing/2014/main" id="{CA3B02B2-ABB2-4622-A8B0-C1DB30572DF7}"/>
              </a:ext>
            </a:extLst>
          </p:cNvPr>
          <p:cNvSpPr/>
          <p:nvPr/>
        </p:nvSpPr>
        <p:spPr>
          <a:xfrm>
            <a:off x="1724132" y="1719592"/>
            <a:ext cx="940280" cy="823224"/>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0DDC1579-1D5E-46E7-BB06-401A7E4448CF}"/>
              </a:ext>
            </a:extLst>
          </p:cNvPr>
          <p:cNvSpPr/>
          <p:nvPr/>
        </p:nvSpPr>
        <p:spPr>
          <a:xfrm>
            <a:off x="732091" y="1715878"/>
            <a:ext cx="931654" cy="82322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02D832E6-010D-4398-8D1C-8DD6C443DC0D}"/>
              </a:ext>
            </a:extLst>
          </p:cNvPr>
          <p:cNvSpPr/>
          <p:nvPr/>
        </p:nvSpPr>
        <p:spPr>
          <a:xfrm>
            <a:off x="4829642" y="1433901"/>
            <a:ext cx="457200" cy="34979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ACF3C472-2051-44A4-B22F-327CB2A80619}"/>
              </a:ext>
            </a:extLst>
          </p:cNvPr>
          <p:cNvSpPr/>
          <p:nvPr/>
        </p:nvSpPr>
        <p:spPr>
          <a:xfrm>
            <a:off x="5335723" y="1432475"/>
            <a:ext cx="460078" cy="379562"/>
          </a:xfrm>
          <a:prstGeom prst="rect">
            <a:avLst/>
          </a:prstGeom>
          <a:noFill/>
          <a:ln w="412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1F0A9506-8482-4422-95CA-F5D7C790F968}"/>
              </a:ext>
            </a:extLst>
          </p:cNvPr>
          <p:cNvSpPr/>
          <p:nvPr/>
        </p:nvSpPr>
        <p:spPr>
          <a:xfrm>
            <a:off x="5404737" y="2910391"/>
            <a:ext cx="527646" cy="379971"/>
          </a:xfrm>
          <a:prstGeom prst="rect">
            <a:avLst/>
          </a:prstGeom>
          <a:noFill/>
          <a:ln w="412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4D5F93C8-7FA4-42D0-B916-593950404C5F}"/>
              </a:ext>
            </a:extLst>
          </p:cNvPr>
          <p:cNvSpPr/>
          <p:nvPr/>
        </p:nvSpPr>
        <p:spPr>
          <a:xfrm>
            <a:off x="724525" y="2575464"/>
            <a:ext cx="940280" cy="823224"/>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36AEE4BF-8113-46B9-A7D5-69B2BE02E57A}"/>
              </a:ext>
            </a:extLst>
          </p:cNvPr>
          <p:cNvSpPr/>
          <p:nvPr/>
        </p:nvSpPr>
        <p:spPr>
          <a:xfrm>
            <a:off x="4836834" y="3327819"/>
            <a:ext cx="506081" cy="376669"/>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061CC0B1-99E9-4E3C-AF53-A2C9AAE9FE93}"/>
              </a:ext>
            </a:extLst>
          </p:cNvPr>
          <p:cNvSpPr/>
          <p:nvPr/>
        </p:nvSpPr>
        <p:spPr>
          <a:xfrm>
            <a:off x="1715505" y="2600684"/>
            <a:ext cx="975441" cy="79800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F99BA18C-25E7-4276-B843-A0379C88E45E}"/>
              </a:ext>
            </a:extLst>
          </p:cNvPr>
          <p:cNvSpPr/>
          <p:nvPr/>
        </p:nvSpPr>
        <p:spPr>
          <a:xfrm>
            <a:off x="5347229" y="1837089"/>
            <a:ext cx="460078" cy="337728"/>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B65CED31-CFBB-4BAE-B889-390DC8C7A58B}"/>
              </a:ext>
            </a:extLst>
          </p:cNvPr>
          <p:cNvSpPr/>
          <p:nvPr/>
        </p:nvSpPr>
        <p:spPr>
          <a:xfrm>
            <a:off x="5364481" y="3325495"/>
            <a:ext cx="567902" cy="379971"/>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A92F0E14-DAD5-4B39-AF48-BAB554295BDD}"/>
              </a:ext>
            </a:extLst>
          </p:cNvPr>
          <p:cNvSpPr/>
          <p:nvPr/>
        </p:nvSpPr>
        <p:spPr>
          <a:xfrm>
            <a:off x="4829642" y="2876613"/>
            <a:ext cx="1121436" cy="82322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7F610D28-B2BD-497D-8280-DCE2D4682E57}"/>
              </a:ext>
            </a:extLst>
          </p:cNvPr>
          <p:cNvSpPr/>
          <p:nvPr/>
        </p:nvSpPr>
        <p:spPr>
          <a:xfrm>
            <a:off x="4808076" y="1432475"/>
            <a:ext cx="1025110" cy="762828"/>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4163303-3C0B-42A8-B9FD-27FDC1A053CC}"/>
              </a:ext>
            </a:extLst>
          </p:cNvPr>
          <p:cNvSpPr/>
          <p:nvPr/>
        </p:nvSpPr>
        <p:spPr>
          <a:xfrm>
            <a:off x="4829642" y="1825027"/>
            <a:ext cx="491708" cy="349790"/>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4B88D2B9-51C2-4601-8687-623433D13D6D}"/>
              </a:ext>
            </a:extLst>
          </p:cNvPr>
          <p:cNvSpPr/>
          <p:nvPr/>
        </p:nvSpPr>
        <p:spPr>
          <a:xfrm>
            <a:off x="4836834" y="2910391"/>
            <a:ext cx="498889" cy="36414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 Verbindung mit Pfeil 21">
            <a:extLst>
              <a:ext uri="{FF2B5EF4-FFF2-40B4-BE49-F238E27FC236}">
                <a16:creationId xmlns:a16="http://schemas.microsoft.com/office/drawing/2014/main" id="{3E21AD5F-30DB-4395-852C-21A99BBF8448}"/>
              </a:ext>
            </a:extLst>
          </p:cNvPr>
          <p:cNvCxnSpPr>
            <a:cxnSpLocks/>
          </p:cNvCxnSpPr>
          <p:nvPr/>
        </p:nvCxnSpPr>
        <p:spPr>
          <a:xfrm flipV="1">
            <a:off x="2726181" y="1715879"/>
            <a:ext cx="1905707" cy="675236"/>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C255789-2315-49EA-8D67-A8DE6F692CFC}"/>
              </a:ext>
            </a:extLst>
          </p:cNvPr>
          <p:cNvCxnSpPr>
            <a:cxnSpLocks/>
          </p:cNvCxnSpPr>
          <p:nvPr/>
        </p:nvCxnSpPr>
        <p:spPr>
          <a:xfrm>
            <a:off x="2756640" y="2695791"/>
            <a:ext cx="1939943" cy="575034"/>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D46F1487-60ED-4717-B701-771182CB5704}"/>
              </a:ext>
            </a:extLst>
          </p:cNvPr>
          <p:cNvSpPr txBox="1"/>
          <p:nvPr/>
        </p:nvSpPr>
        <p:spPr>
          <a:xfrm rot="20434391">
            <a:off x="2698276" y="1539004"/>
            <a:ext cx="2838330" cy="276999"/>
          </a:xfrm>
          <a:prstGeom prst="rect">
            <a:avLst/>
          </a:prstGeom>
          <a:noFill/>
        </p:spPr>
        <p:txBody>
          <a:bodyPr wrap="square">
            <a:spAutoFit/>
          </a:bodyPr>
          <a:lstStyle/>
          <a:p>
            <a:r>
              <a:rPr lang="de-DE" sz="1200" i="0" dirty="0">
                <a:solidFill>
                  <a:schemeClr val="accent2"/>
                </a:solidFill>
                <a:effectLst/>
                <a:latin typeface="arial" panose="020B0604020202020204" pitchFamily="34" charset="0"/>
              </a:rPr>
              <a:t>Max Pooling 2x2 Stride 2</a:t>
            </a:r>
            <a:endParaRPr lang="de-DE" sz="1200" dirty="0">
              <a:solidFill>
                <a:schemeClr val="accent2"/>
              </a:solidFill>
            </a:endParaRPr>
          </a:p>
        </p:txBody>
      </p:sp>
      <p:sp>
        <p:nvSpPr>
          <p:cNvPr id="33" name="Textfeld 32">
            <a:extLst>
              <a:ext uri="{FF2B5EF4-FFF2-40B4-BE49-F238E27FC236}">
                <a16:creationId xmlns:a16="http://schemas.microsoft.com/office/drawing/2014/main" id="{A0BE2AB1-EC86-4ACF-8D02-736C258F6703}"/>
              </a:ext>
            </a:extLst>
          </p:cNvPr>
          <p:cNvSpPr txBox="1"/>
          <p:nvPr/>
        </p:nvSpPr>
        <p:spPr>
          <a:xfrm rot="1009524">
            <a:off x="2642747" y="3077464"/>
            <a:ext cx="2324242" cy="276999"/>
          </a:xfrm>
          <a:prstGeom prst="rect">
            <a:avLst/>
          </a:prstGeom>
          <a:noFill/>
        </p:spPr>
        <p:txBody>
          <a:bodyPr wrap="square">
            <a:spAutoFit/>
          </a:bodyPr>
          <a:lstStyle/>
          <a:p>
            <a:r>
              <a:rPr lang="de-DE" sz="1200" i="0" dirty="0">
                <a:solidFill>
                  <a:schemeClr val="accent2"/>
                </a:solidFill>
                <a:effectLst/>
                <a:latin typeface="arial" panose="020B0604020202020204" pitchFamily="34" charset="0"/>
              </a:rPr>
              <a:t>Average Pooling 2x2 Stride 2</a:t>
            </a:r>
            <a:endParaRPr lang="de-DE" sz="1200" dirty="0">
              <a:solidFill>
                <a:schemeClr val="accent2"/>
              </a:solidFill>
            </a:endParaRPr>
          </a:p>
        </p:txBody>
      </p:sp>
      <p:sp>
        <p:nvSpPr>
          <p:cNvPr id="34" name="Textfeld 33">
            <a:extLst>
              <a:ext uri="{FF2B5EF4-FFF2-40B4-BE49-F238E27FC236}">
                <a16:creationId xmlns:a16="http://schemas.microsoft.com/office/drawing/2014/main" id="{197EE0D6-79A1-465E-8BBE-E154B2F4373F}"/>
              </a:ext>
            </a:extLst>
          </p:cNvPr>
          <p:cNvSpPr txBox="1"/>
          <p:nvPr/>
        </p:nvSpPr>
        <p:spPr>
          <a:xfrm>
            <a:off x="5864077" y="1575585"/>
            <a:ext cx="1021433" cy="307777"/>
          </a:xfrm>
          <a:prstGeom prst="rect">
            <a:avLst/>
          </a:prstGeom>
          <a:noFill/>
        </p:spPr>
        <p:txBody>
          <a:bodyPr wrap="none" rtlCol="0">
            <a:spAutoFit/>
          </a:bodyPr>
          <a:lstStyle/>
          <a:p>
            <a:r>
              <a:rPr lang="de-DE" dirty="0">
                <a:solidFill>
                  <a:schemeClr val="tx1"/>
                </a:solidFill>
              </a:rPr>
              <a:t>neues Bild</a:t>
            </a:r>
          </a:p>
        </p:txBody>
      </p:sp>
      <p:sp>
        <p:nvSpPr>
          <p:cNvPr id="35" name="Textfeld 34">
            <a:extLst>
              <a:ext uri="{FF2B5EF4-FFF2-40B4-BE49-F238E27FC236}">
                <a16:creationId xmlns:a16="http://schemas.microsoft.com/office/drawing/2014/main" id="{1E431943-05C1-4AE7-AF0B-6BF86D629030}"/>
              </a:ext>
            </a:extLst>
          </p:cNvPr>
          <p:cNvSpPr txBox="1"/>
          <p:nvPr/>
        </p:nvSpPr>
        <p:spPr>
          <a:xfrm>
            <a:off x="5981537" y="3244799"/>
            <a:ext cx="1021433" cy="307777"/>
          </a:xfrm>
          <a:prstGeom prst="rect">
            <a:avLst/>
          </a:prstGeom>
          <a:noFill/>
        </p:spPr>
        <p:txBody>
          <a:bodyPr wrap="none" rtlCol="0">
            <a:spAutoFit/>
          </a:bodyPr>
          <a:lstStyle/>
          <a:p>
            <a:r>
              <a:rPr lang="de-DE" dirty="0">
                <a:solidFill>
                  <a:schemeClr val="tx1"/>
                </a:solidFill>
              </a:rPr>
              <a:t>neues Bild</a:t>
            </a:r>
          </a:p>
        </p:txBody>
      </p:sp>
      <p:sp>
        <p:nvSpPr>
          <p:cNvPr id="9" name="Foliennummernplatzhalter 8">
            <a:extLst>
              <a:ext uri="{FF2B5EF4-FFF2-40B4-BE49-F238E27FC236}">
                <a16:creationId xmlns:a16="http://schemas.microsoft.com/office/drawing/2014/main" id="{8D53C2BF-E445-4832-8106-95D249A442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34</a:t>
            </a:fld>
            <a:endParaRPr lang="de-DE"/>
          </a:p>
        </p:txBody>
      </p:sp>
    </p:spTree>
    <p:extLst>
      <p:ext uri="{BB962C8B-B14F-4D97-AF65-F5344CB8AC3E}">
        <p14:creationId xmlns:p14="http://schemas.microsoft.com/office/powerpoint/2010/main" val="3474184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6953DC-0D77-4D0B-B98D-4122152BB60A}"/>
              </a:ext>
            </a:extLst>
          </p:cNvPr>
          <p:cNvSpPr>
            <a:spLocks noGrp="1"/>
          </p:cNvSpPr>
          <p:nvPr>
            <p:ph type="title"/>
          </p:nvPr>
        </p:nvSpPr>
        <p:spPr>
          <a:xfrm>
            <a:off x="2794959" y="462278"/>
            <a:ext cx="2286000" cy="572700"/>
          </a:xfrm>
        </p:spPr>
        <p:txBody>
          <a:bodyPr/>
          <a:lstStyle/>
          <a:p>
            <a:r>
              <a:rPr lang="de-DE" sz="3600" dirty="0">
                <a:solidFill>
                  <a:schemeClr val="bg1"/>
                </a:solidFill>
              </a:rPr>
              <a:t>Flattening</a:t>
            </a:r>
            <a:endParaRPr lang="de-DE" dirty="0">
              <a:solidFill>
                <a:schemeClr val="bg1"/>
              </a:solidFill>
            </a:endParaRPr>
          </a:p>
        </p:txBody>
      </p:sp>
      <p:sp>
        <p:nvSpPr>
          <p:cNvPr id="3" name="Foliennummernplatzhalter 2">
            <a:extLst>
              <a:ext uri="{FF2B5EF4-FFF2-40B4-BE49-F238E27FC236}">
                <a16:creationId xmlns:a16="http://schemas.microsoft.com/office/drawing/2014/main" id="{885CCCD5-F63C-4FBE-9757-74F4E2E74A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35</a:t>
            </a:fld>
            <a:endParaRPr lang="de-DE"/>
          </a:p>
        </p:txBody>
      </p:sp>
      <p:graphicFrame>
        <p:nvGraphicFramePr>
          <p:cNvPr id="5" name="Tabelle 5">
            <a:extLst>
              <a:ext uri="{FF2B5EF4-FFF2-40B4-BE49-F238E27FC236}">
                <a16:creationId xmlns:a16="http://schemas.microsoft.com/office/drawing/2014/main" id="{3F062DF2-EDF0-4FD8-AF60-3183692EEF1D}"/>
              </a:ext>
            </a:extLst>
          </p:cNvPr>
          <p:cNvGraphicFramePr>
            <a:graphicFrameLocks noGrp="1"/>
          </p:cNvGraphicFramePr>
          <p:nvPr>
            <p:extLst>
              <p:ext uri="{D42A27DB-BD31-4B8C-83A1-F6EECF244321}">
                <p14:modId xmlns:p14="http://schemas.microsoft.com/office/powerpoint/2010/main" val="1408039535"/>
              </p:ext>
            </p:extLst>
          </p:nvPr>
        </p:nvGraphicFramePr>
        <p:xfrm>
          <a:off x="566467" y="1945855"/>
          <a:ext cx="1848930" cy="1530590"/>
        </p:xfrm>
        <a:graphic>
          <a:graphicData uri="http://schemas.openxmlformats.org/drawingml/2006/table">
            <a:tbl>
              <a:tblPr firstRow="1" bandRow="1">
                <a:tableStyleId>{641094C2-7E03-4B24-8BBC-C188B344F47D}</a:tableStyleId>
              </a:tblPr>
              <a:tblGrid>
                <a:gridCol w="924465">
                  <a:extLst>
                    <a:ext uri="{9D8B030D-6E8A-4147-A177-3AD203B41FA5}">
                      <a16:colId xmlns:a16="http://schemas.microsoft.com/office/drawing/2014/main" val="342407672"/>
                    </a:ext>
                  </a:extLst>
                </a:gridCol>
                <a:gridCol w="924465">
                  <a:extLst>
                    <a:ext uri="{9D8B030D-6E8A-4147-A177-3AD203B41FA5}">
                      <a16:colId xmlns:a16="http://schemas.microsoft.com/office/drawing/2014/main" val="1707033570"/>
                    </a:ext>
                  </a:extLst>
                </a:gridCol>
              </a:tblGrid>
              <a:tr h="765295">
                <a:tc>
                  <a:txBody>
                    <a:bodyPr/>
                    <a:lstStyle/>
                    <a:p>
                      <a:endParaRPr lang="de-DE" dirty="0"/>
                    </a:p>
                  </a:txBody>
                  <a:tcPr>
                    <a:solidFill>
                      <a:schemeClr val="bg2">
                        <a:lumMod val="40000"/>
                        <a:lumOff val="60000"/>
                      </a:schemeClr>
                    </a:solidFill>
                  </a:tcPr>
                </a:tc>
                <a:tc>
                  <a:txBody>
                    <a:bodyPr/>
                    <a:lstStyle/>
                    <a:p>
                      <a:endParaRPr lang="de-DE" dirty="0"/>
                    </a:p>
                  </a:txBody>
                  <a:tcPr>
                    <a:solidFill>
                      <a:schemeClr val="bg2">
                        <a:lumMod val="40000"/>
                        <a:lumOff val="60000"/>
                      </a:schemeClr>
                    </a:solidFill>
                  </a:tcPr>
                </a:tc>
                <a:extLst>
                  <a:ext uri="{0D108BD9-81ED-4DB2-BD59-A6C34878D82A}">
                    <a16:rowId xmlns:a16="http://schemas.microsoft.com/office/drawing/2014/main" val="25859898"/>
                  </a:ext>
                </a:extLst>
              </a:tr>
              <a:tr h="765295">
                <a:tc>
                  <a:txBody>
                    <a:bodyPr/>
                    <a:lstStyle/>
                    <a:p>
                      <a:endParaRPr lang="de-DE" dirty="0"/>
                    </a:p>
                  </a:txBody>
                  <a:tcPr>
                    <a:solidFill>
                      <a:schemeClr val="bg2">
                        <a:lumMod val="40000"/>
                        <a:lumOff val="60000"/>
                      </a:schemeClr>
                    </a:solidFill>
                  </a:tcPr>
                </a:tc>
                <a:tc>
                  <a:txBody>
                    <a:bodyPr/>
                    <a:lstStyle/>
                    <a:p>
                      <a:endParaRPr lang="de-DE" dirty="0"/>
                    </a:p>
                  </a:txBody>
                  <a:tcPr>
                    <a:solidFill>
                      <a:schemeClr val="bg2">
                        <a:lumMod val="40000"/>
                        <a:lumOff val="60000"/>
                      </a:schemeClr>
                    </a:solidFill>
                  </a:tcPr>
                </a:tc>
                <a:extLst>
                  <a:ext uri="{0D108BD9-81ED-4DB2-BD59-A6C34878D82A}">
                    <a16:rowId xmlns:a16="http://schemas.microsoft.com/office/drawing/2014/main" val="472662585"/>
                  </a:ext>
                </a:extLst>
              </a:tr>
            </a:tbl>
          </a:graphicData>
        </a:graphic>
      </p:graphicFrame>
      <p:graphicFrame>
        <p:nvGraphicFramePr>
          <p:cNvPr id="6" name="Tabelle 6">
            <a:extLst>
              <a:ext uri="{FF2B5EF4-FFF2-40B4-BE49-F238E27FC236}">
                <a16:creationId xmlns:a16="http://schemas.microsoft.com/office/drawing/2014/main" id="{3B36FF02-3416-4335-95CA-71BCCD525CD0}"/>
              </a:ext>
            </a:extLst>
          </p:cNvPr>
          <p:cNvGraphicFramePr>
            <a:graphicFrameLocks noGrp="1"/>
          </p:cNvGraphicFramePr>
          <p:nvPr>
            <p:extLst>
              <p:ext uri="{D42A27DB-BD31-4B8C-83A1-F6EECF244321}">
                <p14:modId xmlns:p14="http://schemas.microsoft.com/office/powerpoint/2010/main" val="1960983471"/>
              </p:ext>
            </p:extLst>
          </p:nvPr>
        </p:nvGraphicFramePr>
        <p:xfrm>
          <a:off x="6728605" y="1362973"/>
          <a:ext cx="595224" cy="2872596"/>
        </p:xfrm>
        <a:graphic>
          <a:graphicData uri="http://schemas.openxmlformats.org/drawingml/2006/table">
            <a:tbl>
              <a:tblPr firstRow="1" bandRow="1">
                <a:effectLst>
                  <a:outerShdw blurRad="50800" dist="38100" dir="16200000" rotWithShape="0">
                    <a:prstClr val="black">
                      <a:alpha val="40000"/>
                    </a:prstClr>
                  </a:outerShdw>
                </a:effectLst>
                <a:tableStyleId>{641094C2-7E03-4B24-8BBC-C188B344F47D}</a:tableStyleId>
              </a:tblPr>
              <a:tblGrid>
                <a:gridCol w="595224">
                  <a:extLst>
                    <a:ext uri="{9D8B030D-6E8A-4147-A177-3AD203B41FA5}">
                      <a16:colId xmlns:a16="http://schemas.microsoft.com/office/drawing/2014/main" val="2090940875"/>
                    </a:ext>
                  </a:extLst>
                </a:gridCol>
              </a:tblGrid>
              <a:tr h="718149">
                <a:tc>
                  <a:txBody>
                    <a:bodyPr/>
                    <a:lstStyle/>
                    <a:p>
                      <a:endParaRPr lang="de-DE" b="1" dirty="0"/>
                    </a:p>
                  </a:txBody>
                  <a:tcPr>
                    <a:solidFill>
                      <a:schemeClr val="accent1">
                        <a:lumMod val="50000"/>
                      </a:schemeClr>
                    </a:solidFill>
                  </a:tcPr>
                </a:tc>
                <a:extLst>
                  <a:ext uri="{0D108BD9-81ED-4DB2-BD59-A6C34878D82A}">
                    <a16:rowId xmlns:a16="http://schemas.microsoft.com/office/drawing/2014/main" val="2059540736"/>
                  </a:ext>
                </a:extLst>
              </a:tr>
              <a:tr h="718149">
                <a:tc>
                  <a:txBody>
                    <a:bodyPr/>
                    <a:lstStyle/>
                    <a:p>
                      <a:endParaRPr lang="de-DE" b="1" dirty="0"/>
                    </a:p>
                  </a:txBody>
                  <a:tcPr>
                    <a:solidFill>
                      <a:schemeClr val="accent1">
                        <a:lumMod val="50000"/>
                      </a:schemeClr>
                    </a:solidFill>
                  </a:tcPr>
                </a:tc>
                <a:extLst>
                  <a:ext uri="{0D108BD9-81ED-4DB2-BD59-A6C34878D82A}">
                    <a16:rowId xmlns:a16="http://schemas.microsoft.com/office/drawing/2014/main" val="406656113"/>
                  </a:ext>
                </a:extLst>
              </a:tr>
              <a:tr h="718149">
                <a:tc>
                  <a:txBody>
                    <a:bodyPr/>
                    <a:lstStyle/>
                    <a:p>
                      <a:endParaRPr lang="de-DE" b="1" dirty="0"/>
                    </a:p>
                  </a:txBody>
                  <a:tcPr>
                    <a:solidFill>
                      <a:schemeClr val="accent1">
                        <a:lumMod val="50000"/>
                      </a:schemeClr>
                    </a:solidFill>
                  </a:tcPr>
                </a:tc>
                <a:extLst>
                  <a:ext uri="{0D108BD9-81ED-4DB2-BD59-A6C34878D82A}">
                    <a16:rowId xmlns:a16="http://schemas.microsoft.com/office/drawing/2014/main" val="336768178"/>
                  </a:ext>
                </a:extLst>
              </a:tr>
              <a:tr h="718149">
                <a:tc>
                  <a:txBody>
                    <a:bodyPr/>
                    <a:lstStyle/>
                    <a:p>
                      <a:endParaRPr lang="de-DE" b="1" dirty="0"/>
                    </a:p>
                  </a:txBody>
                  <a:tcPr>
                    <a:solidFill>
                      <a:schemeClr val="accent1">
                        <a:lumMod val="50000"/>
                      </a:schemeClr>
                    </a:solidFill>
                  </a:tcPr>
                </a:tc>
                <a:extLst>
                  <a:ext uri="{0D108BD9-81ED-4DB2-BD59-A6C34878D82A}">
                    <a16:rowId xmlns:a16="http://schemas.microsoft.com/office/drawing/2014/main" val="3812732302"/>
                  </a:ext>
                </a:extLst>
              </a:tr>
            </a:tbl>
          </a:graphicData>
        </a:graphic>
      </p:graphicFrame>
      <p:sp>
        <p:nvSpPr>
          <p:cNvPr id="10" name="Textfeld 9">
            <a:extLst>
              <a:ext uri="{FF2B5EF4-FFF2-40B4-BE49-F238E27FC236}">
                <a16:creationId xmlns:a16="http://schemas.microsoft.com/office/drawing/2014/main" id="{C243A5C7-7D07-426E-A684-0CC887FD322E}"/>
              </a:ext>
            </a:extLst>
          </p:cNvPr>
          <p:cNvSpPr txBox="1"/>
          <p:nvPr/>
        </p:nvSpPr>
        <p:spPr>
          <a:xfrm>
            <a:off x="776377" y="2242868"/>
            <a:ext cx="396815" cy="307777"/>
          </a:xfrm>
          <a:prstGeom prst="rect">
            <a:avLst/>
          </a:prstGeom>
          <a:noFill/>
        </p:spPr>
        <p:txBody>
          <a:bodyPr wrap="square" rtlCol="0">
            <a:spAutoFit/>
          </a:bodyPr>
          <a:lstStyle/>
          <a:p>
            <a:r>
              <a:rPr lang="de-DE" dirty="0"/>
              <a:t>21</a:t>
            </a:r>
          </a:p>
        </p:txBody>
      </p:sp>
      <p:sp>
        <p:nvSpPr>
          <p:cNvPr id="11" name="Textfeld 10">
            <a:extLst>
              <a:ext uri="{FF2B5EF4-FFF2-40B4-BE49-F238E27FC236}">
                <a16:creationId xmlns:a16="http://schemas.microsoft.com/office/drawing/2014/main" id="{A84CC2D9-4FC0-4C9C-8F53-FFADAF359122}"/>
              </a:ext>
            </a:extLst>
          </p:cNvPr>
          <p:cNvSpPr txBox="1"/>
          <p:nvPr/>
        </p:nvSpPr>
        <p:spPr>
          <a:xfrm>
            <a:off x="1759789" y="2262894"/>
            <a:ext cx="396815" cy="307777"/>
          </a:xfrm>
          <a:prstGeom prst="rect">
            <a:avLst/>
          </a:prstGeom>
          <a:noFill/>
        </p:spPr>
        <p:txBody>
          <a:bodyPr wrap="square" rtlCol="0">
            <a:spAutoFit/>
          </a:bodyPr>
          <a:lstStyle/>
          <a:p>
            <a:r>
              <a:rPr lang="de-DE" dirty="0"/>
              <a:t>20</a:t>
            </a:r>
          </a:p>
        </p:txBody>
      </p:sp>
      <p:sp>
        <p:nvSpPr>
          <p:cNvPr id="12" name="Textfeld 11">
            <a:extLst>
              <a:ext uri="{FF2B5EF4-FFF2-40B4-BE49-F238E27FC236}">
                <a16:creationId xmlns:a16="http://schemas.microsoft.com/office/drawing/2014/main" id="{68281003-1862-4B2E-A899-CD89F7C057C8}"/>
              </a:ext>
            </a:extLst>
          </p:cNvPr>
          <p:cNvSpPr txBox="1"/>
          <p:nvPr/>
        </p:nvSpPr>
        <p:spPr>
          <a:xfrm>
            <a:off x="776377" y="2964611"/>
            <a:ext cx="396815" cy="307777"/>
          </a:xfrm>
          <a:prstGeom prst="rect">
            <a:avLst/>
          </a:prstGeom>
          <a:noFill/>
        </p:spPr>
        <p:txBody>
          <a:bodyPr wrap="square" rtlCol="0">
            <a:spAutoFit/>
          </a:bodyPr>
          <a:lstStyle/>
          <a:p>
            <a:r>
              <a:rPr lang="de-DE" dirty="0"/>
              <a:t>98</a:t>
            </a:r>
          </a:p>
        </p:txBody>
      </p:sp>
      <p:sp>
        <p:nvSpPr>
          <p:cNvPr id="13" name="Textfeld 12">
            <a:extLst>
              <a:ext uri="{FF2B5EF4-FFF2-40B4-BE49-F238E27FC236}">
                <a16:creationId xmlns:a16="http://schemas.microsoft.com/office/drawing/2014/main" id="{B20807EA-7983-41FB-9B6C-75313B68262C}"/>
              </a:ext>
            </a:extLst>
          </p:cNvPr>
          <p:cNvSpPr txBox="1"/>
          <p:nvPr/>
        </p:nvSpPr>
        <p:spPr>
          <a:xfrm>
            <a:off x="1699401" y="2964611"/>
            <a:ext cx="396815" cy="307777"/>
          </a:xfrm>
          <a:prstGeom prst="rect">
            <a:avLst/>
          </a:prstGeom>
          <a:noFill/>
        </p:spPr>
        <p:txBody>
          <a:bodyPr wrap="square" rtlCol="0">
            <a:spAutoFit/>
          </a:bodyPr>
          <a:lstStyle/>
          <a:p>
            <a:r>
              <a:rPr lang="de-DE" dirty="0"/>
              <a:t>74</a:t>
            </a:r>
          </a:p>
        </p:txBody>
      </p:sp>
      <p:sp>
        <p:nvSpPr>
          <p:cNvPr id="14" name="Textfeld 13">
            <a:extLst>
              <a:ext uri="{FF2B5EF4-FFF2-40B4-BE49-F238E27FC236}">
                <a16:creationId xmlns:a16="http://schemas.microsoft.com/office/drawing/2014/main" id="{E73E5B78-D24B-400A-BDF4-2D37314679B4}"/>
              </a:ext>
            </a:extLst>
          </p:cNvPr>
          <p:cNvSpPr txBox="1"/>
          <p:nvPr/>
        </p:nvSpPr>
        <p:spPr>
          <a:xfrm>
            <a:off x="6875255" y="1638078"/>
            <a:ext cx="396815" cy="307777"/>
          </a:xfrm>
          <a:prstGeom prst="rect">
            <a:avLst/>
          </a:prstGeom>
          <a:noFill/>
        </p:spPr>
        <p:txBody>
          <a:bodyPr wrap="square" rtlCol="0">
            <a:spAutoFit/>
          </a:bodyPr>
          <a:lstStyle/>
          <a:p>
            <a:r>
              <a:rPr lang="de-DE" dirty="0"/>
              <a:t>21</a:t>
            </a:r>
          </a:p>
        </p:txBody>
      </p:sp>
      <p:sp>
        <p:nvSpPr>
          <p:cNvPr id="15" name="Textfeld 14">
            <a:extLst>
              <a:ext uri="{FF2B5EF4-FFF2-40B4-BE49-F238E27FC236}">
                <a16:creationId xmlns:a16="http://schemas.microsoft.com/office/drawing/2014/main" id="{7532AD5B-A8D9-4B5D-9FCF-5040B7033553}"/>
              </a:ext>
            </a:extLst>
          </p:cNvPr>
          <p:cNvSpPr txBox="1"/>
          <p:nvPr/>
        </p:nvSpPr>
        <p:spPr>
          <a:xfrm>
            <a:off x="6875254" y="2334883"/>
            <a:ext cx="396815" cy="307777"/>
          </a:xfrm>
          <a:prstGeom prst="rect">
            <a:avLst/>
          </a:prstGeom>
          <a:noFill/>
        </p:spPr>
        <p:txBody>
          <a:bodyPr wrap="square" rtlCol="0">
            <a:spAutoFit/>
          </a:bodyPr>
          <a:lstStyle/>
          <a:p>
            <a:r>
              <a:rPr lang="de-DE" dirty="0"/>
              <a:t>20</a:t>
            </a:r>
          </a:p>
        </p:txBody>
      </p:sp>
      <p:sp>
        <p:nvSpPr>
          <p:cNvPr id="16" name="Textfeld 15">
            <a:extLst>
              <a:ext uri="{FF2B5EF4-FFF2-40B4-BE49-F238E27FC236}">
                <a16:creationId xmlns:a16="http://schemas.microsoft.com/office/drawing/2014/main" id="{A53662F2-E632-445E-823F-68674DDCDC4B}"/>
              </a:ext>
            </a:extLst>
          </p:cNvPr>
          <p:cNvSpPr txBox="1"/>
          <p:nvPr/>
        </p:nvSpPr>
        <p:spPr>
          <a:xfrm>
            <a:off x="6858007" y="2967980"/>
            <a:ext cx="414062" cy="307777"/>
          </a:xfrm>
          <a:prstGeom prst="rect">
            <a:avLst/>
          </a:prstGeom>
          <a:noFill/>
        </p:spPr>
        <p:txBody>
          <a:bodyPr wrap="square" rtlCol="0">
            <a:spAutoFit/>
          </a:bodyPr>
          <a:lstStyle/>
          <a:p>
            <a:r>
              <a:rPr lang="de-DE" dirty="0"/>
              <a:t>98</a:t>
            </a:r>
          </a:p>
        </p:txBody>
      </p:sp>
      <p:sp>
        <p:nvSpPr>
          <p:cNvPr id="18" name="Textfeld 17">
            <a:extLst>
              <a:ext uri="{FF2B5EF4-FFF2-40B4-BE49-F238E27FC236}">
                <a16:creationId xmlns:a16="http://schemas.microsoft.com/office/drawing/2014/main" id="{5DF922A0-E994-4F95-891E-D92E52C3792A}"/>
              </a:ext>
            </a:extLst>
          </p:cNvPr>
          <p:cNvSpPr txBox="1"/>
          <p:nvPr/>
        </p:nvSpPr>
        <p:spPr>
          <a:xfrm>
            <a:off x="6875254" y="3710793"/>
            <a:ext cx="396815" cy="307777"/>
          </a:xfrm>
          <a:prstGeom prst="rect">
            <a:avLst/>
          </a:prstGeom>
          <a:noFill/>
        </p:spPr>
        <p:txBody>
          <a:bodyPr wrap="square" rtlCol="0">
            <a:spAutoFit/>
          </a:bodyPr>
          <a:lstStyle/>
          <a:p>
            <a:r>
              <a:rPr lang="de-DE" dirty="0"/>
              <a:t>74</a:t>
            </a:r>
          </a:p>
        </p:txBody>
      </p:sp>
      <p:cxnSp>
        <p:nvCxnSpPr>
          <p:cNvPr id="20" name="Gerade Verbindung mit Pfeil 19">
            <a:extLst>
              <a:ext uri="{FF2B5EF4-FFF2-40B4-BE49-F238E27FC236}">
                <a16:creationId xmlns:a16="http://schemas.microsoft.com/office/drawing/2014/main" id="{5C75F35B-CE1C-4F10-947D-0B27564DDAFB}"/>
              </a:ext>
            </a:extLst>
          </p:cNvPr>
          <p:cNvCxnSpPr/>
          <p:nvPr/>
        </p:nvCxnSpPr>
        <p:spPr>
          <a:xfrm>
            <a:off x="2794959" y="2711150"/>
            <a:ext cx="3536830" cy="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BCFCC87A-C404-4AA2-AB0E-D7B13E8AF17F}"/>
              </a:ext>
            </a:extLst>
          </p:cNvPr>
          <p:cNvSpPr txBox="1"/>
          <p:nvPr/>
        </p:nvSpPr>
        <p:spPr>
          <a:xfrm>
            <a:off x="3786997" y="2359375"/>
            <a:ext cx="1155939" cy="307777"/>
          </a:xfrm>
          <a:prstGeom prst="rect">
            <a:avLst/>
          </a:prstGeom>
          <a:noFill/>
        </p:spPr>
        <p:txBody>
          <a:bodyPr wrap="square">
            <a:spAutoFit/>
          </a:bodyPr>
          <a:lstStyle/>
          <a:p>
            <a:r>
              <a:rPr lang="de-DE" dirty="0"/>
              <a:t>Flattening</a:t>
            </a:r>
          </a:p>
        </p:txBody>
      </p:sp>
    </p:spTree>
    <p:extLst>
      <p:ext uri="{BB962C8B-B14F-4D97-AF65-F5344CB8AC3E}">
        <p14:creationId xmlns:p14="http://schemas.microsoft.com/office/powerpoint/2010/main" val="133298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C7EDD-C78D-433A-917B-DCEDEFC42267}"/>
              </a:ext>
            </a:extLst>
          </p:cNvPr>
          <p:cNvSpPr>
            <a:spLocks noGrp="1"/>
          </p:cNvSpPr>
          <p:nvPr>
            <p:ph type="title"/>
          </p:nvPr>
        </p:nvSpPr>
        <p:spPr>
          <a:xfrm>
            <a:off x="1086928" y="445024"/>
            <a:ext cx="6211019" cy="572700"/>
          </a:xfrm>
          <a:noFill/>
          <a:ln>
            <a:noFill/>
          </a:ln>
        </p:spPr>
        <p:txBody>
          <a:bodyPr/>
          <a:lstStyle/>
          <a:p>
            <a:r>
              <a:rPr lang="de-DE" sz="2400" b="1" dirty="0">
                <a:solidFill>
                  <a:srgbClr val="002060"/>
                </a:solidFill>
              </a:rPr>
              <a:t>Fully Connected-Schicht (FC-Schicht)</a:t>
            </a:r>
            <a:br>
              <a:rPr lang="de-DE" sz="3600" b="1" dirty="0">
                <a:solidFill>
                  <a:srgbClr val="FFFF00"/>
                </a:solidFill>
              </a:rPr>
            </a:br>
            <a:endParaRPr lang="de-DE" sz="3600" b="1" dirty="0">
              <a:solidFill>
                <a:srgbClr val="FFFF00"/>
              </a:solidFill>
            </a:endParaRPr>
          </a:p>
        </p:txBody>
      </p:sp>
      <p:pic>
        <p:nvPicPr>
          <p:cNvPr id="4" name="Grafik 3">
            <a:extLst>
              <a:ext uri="{FF2B5EF4-FFF2-40B4-BE49-F238E27FC236}">
                <a16:creationId xmlns:a16="http://schemas.microsoft.com/office/drawing/2014/main" id="{D11F1263-E59B-4688-9B7F-A52119150447}"/>
              </a:ext>
            </a:extLst>
          </p:cNvPr>
          <p:cNvPicPr>
            <a:picLocks noChangeAspect="1"/>
          </p:cNvPicPr>
          <p:nvPr/>
        </p:nvPicPr>
        <p:blipFill>
          <a:blip r:embed="rId3"/>
          <a:stretch>
            <a:fillRect/>
          </a:stretch>
        </p:blipFill>
        <p:spPr>
          <a:xfrm>
            <a:off x="1535501" y="1200200"/>
            <a:ext cx="5546785" cy="2847408"/>
          </a:xfrm>
          <a:prstGeom prst="rect">
            <a:avLst/>
          </a:prstGeom>
        </p:spPr>
      </p:pic>
      <p:sp>
        <p:nvSpPr>
          <p:cNvPr id="8" name="Textfeld 7">
            <a:extLst>
              <a:ext uri="{FF2B5EF4-FFF2-40B4-BE49-F238E27FC236}">
                <a16:creationId xmlns:a16="http://schemas.microsoft.com/office/drawing/2014/main" id="{C6686AFB-5DC0-45F0-B9CC-24532B2C1AF4}"/>
              </a:ext>
            </a:extLst>
          </p:cNvPr>
          <p:cNvSpPr txBox="1"/>
          <p:nvPr/>
        </p:nvSpPr>
        <p:spPr>
          <a:xfrm>
            <a:off x="1690842" y="4230084"/>
            <a:ext cx="4830823" cy="415498"/>
          </a:xfrm>
          <a:prstGeom prst="rect">
            <a:avLst/>
          </a:prstGeom>
          <a:gradFill>
            <a:gsLst>
              <a:gs pos="0">
                <a:schemeClr val="accent5">
                  <a:lumMod val="67000"/>
                </a:schemeClr>
              </a:gs>
              <a:gs pos="0">
                <a:schemeClr val="accent5">
                  <a:lumMod val="60000"/>
                  <a:lumOff val="40000"/>
                </a:schemeClr>
              </a:gs>
              <a:gs pos="100000">
                <a:schemeClr val="accent5">
                  <a:lumMod val="60000"/>
                  <a:lumOff val="40000"/>
                </a:schemeClr>
              </a:gs>
            </a:gsLst>
            <a:lin ang="16200000" scaled="1"/>
          </a:gradFill>
        </p:spPr>
        <p:txBody>
          <a:bodyPr wrap="square">
            <a:spAutoFit/>
          </a:bodyPr>
          <a:lstStyle/>
          <a:p>
            <a:r>
              <a:rPr lang="de-DE" sz="1050" dirty="0"/>
              <a:t>https://ichi.pro/de/verstandnis-des-convolutional-neural-network-cnn-deep-learning-168732222943560</a:t>
            </a:r>
          </a:p>
        </p:txBody>
      </p:sp>
      <p:sp>
        <p:nvSpPr>
          <p:cNvPr id="3" name="Foliennummernplatzhalter 2">
            <a:extLst>
              <a:ext uri="{FF2B5EF4-FFF2-40B4-BE49-F238E27FC236}">
                <a16:creationId xmlns:a16="http://schemas.microsoft.com/office/drawing/2014/main" id="{909E3BA6-9527-439F-AD03-DFCAC0A368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36</a:t>
            </a:fld>
            <a:endParaRPr lang="de-DE"/>
          </a:p>
        </p:txBody>
      </p:sp>
    </p:spTree>
    <p:extLst>
      <p:ext uri="{BB962C8B-B14F-4D97-AF65-F5344CB8AC3E}">
        <p14:creationId xmlns:p14="http://schemas.microsoft.com/office/powerpoint/2010/main" val="267967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4F2E16-7D18-4530-BB58-2E232A040FF3}"/>
              </a:ext>
            </a:extLst>
          </p:cNvPr>
          <p:cNvSpPr>
            <a:spLocks noGrp="1"/>
          </p:cNvSpPr>
          <p:nvPr>
            <p:ph type="title"/>
          </p:nvPr>
        </p:nvSpPr>
        <p:spPr>
          <a:xfrm>
            <a:off x="1630392" y="445025"/>
            <a:ext cx="7201908" cy="572700"/>
          </a:xfrm>
        </p:spPr>
        <p:txBody>
          <a:bodyPr/>
          <a:lstStyle/>
          <a:p>
            <a:r>
              <a:rPr lang="de-DE" b="1" i="0" u="none" strike="noStrike" baseline="0" dirty="0">
                <a:solidFill>
                  <a:srgbClr val="002060"/>
                </a:solidFill>
                <a:latin typeface="Arial" panose="020B0604020202020204" pitchFamily="34" charset="0"/>
              </a:rPr>
              <a:t>Aufbau</a:t>
            </a:r>
            <a:r>
              <a:rPr lang="de-DE" b="1" i="0" u="none" strike="noStrike" baseline="0" dirty="0">
                <a:solidFill>
                  <a:srgbClr val="44546A"/>
                </a:solidFill>
                <a:latin typeface="Arial" panose="020B0604020202020204" pitchFamily="34" charset="0"/>
              </a:rPr>
              <a:t>  - </a:t>
            </a:r>
            <a:r>
              <a:rPr lang="de-DE" sz="2800" b="1" i="0" dirty="0">
                <a:solidFill>
                  <a:srgbClr val="202124"/>
                </a:solidFill>
                <a:effectLst/>
                <a:latin typeface="arial" panose="020B0604020202020204" pitchFamily="34" charset="0"/>
              </a:rPr>
              <a:t>CNN </a:t>
            </a:r>
            <a:r>
              <a:rPr lang="de-DE" b="1" dirty="0">
                <a:solidFill>
                  <a:srgbClr val="202124"/>
                </a:solidFill>
                <a:latin typeface="arial" panose="020B0604020202020204" pitchFamily="34" charset="0"/>
              </a:rPr>
              <a:t>A</a:t>
            </a:r>
            <a:r>
              <a:rPr lang="de-DE" sz="2800" b="1" i="0" dirty="0">
                <a:solidFill>
                  <a:srgbClr val="202124"/>
                </a:solidFill>
                <a:effectLst/>
                <a:latin typeface="arial" panose="020B0604020202020204" pitchFamily="34" charset="0"/>
              </a:rPr>
              <a:t>rchitecture</a:t>
            </a:r>
            <a:endParaRPr lang="de-DE" sz="4000" b="1" dirty="0"/>
          </a:p>
        </p:txBody>
      </p:sp>
      <p:pic>
        <p:nvPicPr>
          <p:cNvPr id="4" name="Grafik 3">
            <a:extLst>
              <a:ext uri="{FF2B5EF4-FFF2-40B4-BE49-F238E27FC236}">
                <a16:creationId xmlns:a16="http://schemas.microsoft.com/office/drawing/2014/main" id="{5A8585D9-86B2-44FA-AE8D-B470CCA1A4EF}"/>
              </a:ext>
            </a:extLst>
          </p:cNvPr>
          <p:cNvPicPr>
            <a:picLocks noChangeAspect="1"/>
          </p:cNvPicPr>
          <p:nvPr/>
        </p:nvPicPr>
        <p:blipFill>
          <a:blip r:embed="rId3"/>
          <a:stretch>
            <a:fillRect/>
          </a:stretch>
        </p:blipFill>
        <p:spPr>
          <a:xfrm>
            <a:off x="251265" y="1418066"/>
            <a:ext cx="8641469" cy="3280409"/>
          </a:xfrm>
          <a:prstGeom prst="rect">
            <a:avLst/>
          </a:prstGeom>
        </p:spPr>
      </p:pic>
      <p:sp>
        <p:nvSpPr>
          <p:cNvPr id="3" name="Foliennummernplatzhalter 2">
            <a:extLst>
              <a:ext uri="{FF2B5EF4-FFF2-40B4-BE49-F238E27FC236}">
                <a16:creationId xmlns:a16="http://schemas.microsoft.com/office/drawing/2014/main" id="{E584CAA4-C90C-4FB2-943B-F3796C093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37</a:t>
            </a:fld>
            <a:endParaRPr lang="de-DE"/>
          </a:p>
        </p:txBody>
      </p:sp>
    </p:spTree>
    <p:extLst>
      <p:ext uri="{BB962C8B-B14F-4D97-AF65-F5344CB8AC3E}">
        <p14:creationId xmlns:p14="http://schemas.microsoft.com/office/powerpoint/2010/main" val="1507163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2BFF59-47AE-4094-B6E9-7548932AFCF2}"/>
              </a:ext>
            </a:extLst>
          </p:cNvPr>
          <p:cNvSpPr>
            <a:spLocks noGrp="1"/>
          </p:cNvSpPr>
          <p:nvPr>
            <p:ph type="title"/>
          </p:nvPr>
        </p:nvSpPr>
        <p:spPr>
          <a:xfrm>
            <a:off x="1538118" y="149924"/>
            <a:ext cx="4557882" cy="572700"/>
          </a:xfrm>
        </p:spPr>
        <p:txBody>
          <a:bodyPr/>
          <a:lstStyle/>
          <a:p>
            <a:r>
              <a:rPr lang="de-DE" b="1" i="0" dirty="0">
                <a:solidFill>
                  <a:srgbClr val="002060"/>
                </a:solidFill>
                <a:effectLst/>
                <a:latin typeface="arial" panose="020B0604020202020204" pitchFamily="34" charset="0"/>
              </a:rPr>
              <a:t>              CNN </a:t>
            </a:r>
            <a:r>
              <a:rPr lang="de-DE" b="1" dirty="0">
                <a:solidFill>
                  <a:srgbClr val="002060"/>
                </a:solidFill>
                <a:latin typeface="arial" panose="020B0604020202020204" pitchFamily="34" charset="0"/>
              </a:rPr>
              <a:t>A</a:t>
            </a:r>
            <a:r>
              <a:rPr lang="de-DE" b="1" i="0" dirty="0">
                <a:solidFill>
                  <a:srgbClr val="002060"/>
                </a:solidFill>
                <a:effectLst/>
                <a:latin typeface="arial" panose="020B0604020202020204" pitchFamily="34" charset="0"/>
              </a:rPr>
              <a:t>rchitecture</a:t>
            </a:r>
            <a:endParaRPr lang="de-DE" b="1" dirty="0">
              <a:solidFill>
                <a:srgbClr val="002060"/>
              </a:solidFill>
            </a:endParaRPr>
          </a:p>
        </p:txBody>
      </p:sp>
      <p:pic>
        <p:nvPicPr>
          <p:cNvPr id="1026" name="Picture 2">
            <a:extLst>
              <a:ext uri="{FF2B5EF4-FFF2-40B4-BE49-F238E27FC236}">
                <a16:creationId xmlns:a16="http://schemas.microsoft.com/office/drawing/2014/main" id="{8923E554-C5F7-4FF1-A3AA-11296CECC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66" y="1236690"/>
            <a:ext cx="8694295" cy="25272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le 4">
            <a:extLst>
              <a:ext uri="{FF2B5EF4-FFF2-40B4-BE49-F238E27FC236}">
                <a16:creationId xmlns:a16="http://schemas.microsoft.com/office/drawing/2014/main" id="{52CD3B36-6E07-4033-9180-AD1819006325}"/>
              </a:ext>
            </a:extLst>
          </p:cNvPr>
          <p:cNvGraphicFramePr>
            <a:graphicFrameLocks noGrp="1"/>
          </p:cNvGraphicFramePr>
          <p:nvPr/>
        </p:nvGraphicFramePr>
        <p:xfrm>
          <a:off x="4646951" y="4564380"/>
          <a:ext cx="3686127" cy="579120"/>
        </p:xfrm>
        <a:graphic>
          <a:graphicData uri="http://schemas.openxmlformats.org/drawingml/2006/table">
            <a:tbl>
              <a:tblPr/>
              <a:tblGrid>
                <a:gridCol w="3686127">
                  <a:extLst>
                    <a:ext uri="{9D8B030D-6E8A-4147-A177-3AD203B41FA5}">
                      <a16:colId xmlns:a16="http://schemas.microsoft.com/office/drawing/2014/main" val="3734866119"/>
                    </a:ext>
                  </a:extLst>
                </a:gridCol>
              </a:tblGrid>
              <a:tr h="57587">
                <a:tc>
                  <a:txBody>
                    <a:bodyPr/>
                    <a:lstStyle/>
                    <a:p>
                      <a:r>
                        <a:rPr lang="fr-FR" sz="1200" dirty="0">
                          <a:effectLst/>
                        </a:rPr>
                        <a:t>J </a:t>
                      </a:r>
                      <a:r>
                        <a:rPr lang="fr-FR" sz="1200" dirty="0" err="1">
                          <a:effectLst/>
                        </a:rPr>
                        <a:t>Periodontal</a:t>
                      </a:r>
                      <a:r>
                        <a:rPr lang="fr-FR" sz="1200" dirty="0">
                          <a:effectLst/>
                        </a:rPr>
                        <a:t> Implant </a:t>
                      </a:r>
                      <a:r>
                        <a:rPr lang="fr-FR" sz="1200" dirty="0" err="1">
                          <a:effectLst/>
                        </a:rPr>
                        <a:t>Sci</a:t>
                      </a:r>
                      <a:r>
                        <a:rPr lang="fr-FR" sz="1200" dirty="0">
                          <a:effectLst/>
                        </a:rPr>
                        <a:t>. 2018 Apr;48(2):114-123.</a:t>
                      </a:r>
                      <a:br>
                        <a:rPr lang="fr-FR" sz="1200" dirty="0">
                          <a:effectLst/>
                        </a:rPr>
                      </a:br>
                      <a:r>
                        <a:rPr lang="fr-FR" sz="1200" u="none" strike="noStrike" dirty="0">
                          <a:solidFill>
                            <a:srgbClr val="000000"/>
                          </a:solidFill>
                          <a:effectLst/>
                          <a:hlinkClick r:id="rId4"/>
                        </a:rPr>
                        <a:t>https://doi.org/10.5051/jpis.2018.48.2.114 </a:t>
                      </a:r>
                      <a:endParaRPr lang="fr-FR" sz="1200" dirty="0">
                        <a:effectLst/>
                      </a:endParaRPr>
                    </a:p>
                  </a:txBody>
                  <a:tcPr marL="0" marR="0" marT="0" marB="0" anchor="ctr">
                    <a:lnL>
                      <a:noFill/>
                    </a:lnL>
                    <a:lnR>
                      <a:noFill/>
                    </a:lnR>
                    <a:lnT>
                      <a:noFill/>
                    </a:lnT>
                    <a:lnB>
                      <a:noFill/>
                    </a:lnB>
                  </a:tcPr>
                </a:tc>
                <a:extLst>
                  <a:ext uri="{0D108BD9-81ED-4DB2-BD59-A6C34878D82A}">
                    <a16:rowId xmlns:a16="http://schemas.microsoft.com/office/drawing/2014/main" val="1480677186"/>
                  </a:ext>
                </a:extLst>
              </a:tr>
              <a:tr h="0">
                <a:tc>
                  <a:txBody>
                    <a:bodyPr/>
                    <a:lstStyle/>
                    <a:p>
                      <a:r>
                        <a:rPr lang="de-DE" dirty="0">
                          <a:effectLst/>
                        </a:rPr>
                        <a:t> </a:t>
                      </a:r>
                    </a:p>
                  </a:txBody>
                  <a:tcPr marL="0" marR="0" marT="0" marB="0" anchor="ctr">
                    <a:lnL>
                      <a:noFill/>
                    </a:lnL>
                    <a:lnR>
                      <a:noFill/>
                    </a:lnR>
                    <a:lnT>
                      <a:noFill/>
                    </a:lnT>
                    <a:lnB>
                      <a:noFill/>
                    </a:lnB>
                  </a:tcPr>
                </a:tc>
                <a:extLst>
                  <a:ext uri="{0D108BD9-81ED-4DB2-BD59-A6C34878D82A}">
                    <a16:rowId xmlns:a16="http://schemas.microsoft.com/office/drawing/2014/main" val="128887081"/>
                  </a:ext>
                </a:extLst>
              </a:tr>
            </a:tbl>
          </a:graphicData>
        </a:graphic>
      </p:graphicFrame>
      <p:sp>
        <p:nvSpPr>
          <p:cNvPr id="6" name="AutoShape 3">
            <a:extLst>
              <a:ext uri="{FF2B5EF4-FFF2-40B4-BE49-F238E27FC236}">
                <a16:creationId xmlns:a16="http://schemas.microsoft.com/office/drawing/2014/main" id="{A95327B4-153F-4FD3-AE5A-26A1E851E74D}"/>
              </a:ext>
            </a:extLst>
          </p:cNvPr>
          <p:cNvSpPr>
            <a:spLocks noChangeAspect="1" noChangeArrowheads="1"/>
          </p:cNvSpPr>
          <p:nvPr/>
        </p:nvSpPr>
        <p:spPr bwMode="auto">
          <a:xfrm>
            <a:off x="311701" y="40767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Textfeld 7">
            <a:extLst>
              <a:ext uri="{FF2B5EF4-FFF2-40B4-BE49-F238E27FC236}">
                <a16:creationId xmlns:a16="http://schemas.microsoft.com/office/drawing/2014/main" id="{08A2A6FB-9F5E-4789-A907-5D1808F5CAC0}"/>
              </a:ext>
            </a:extLst>
          </p:cNvPr>
          <p:cNvSpPr txBox="1"/>
          <p:nvPr/>
        </p:nvSpPr>
        <p:spPr>
          <a:xfrm>
            <a:off x="247339" y="1215263"/>
            <a:ext cx="4572000" cy="307777"/>
          </a:xfrm>
          <a:prstGeom prst="rect">
            <a:avLst/>
          </a:prstGeom>
          <a:noFill/>
        </p:spPr>
        <p:txBody>
          <a:bodyPr wrap="square">
            <a:spAutoFit/>
          </a:bodyPr>
          <a:lstStyle/>
          <a:p>
            <a:r>
              <a:rPr lang="de-DE" b="1" dirty="0">
                <a:solidFill>
                  <a:srgbClr val="002060"/>
                </a:solidFill>
              </a:rPr>
              <a:t>Beispiel</a:t>
            </a:r>
            <a:endParaRPr lang="de-DE" dirty="0"/>
          </a:p>
        </p:txBody>
      </p:sp>
      <p:sp>
        <p:nvSpPr>
          <p:cNvPr id="4" name="Foliennummernplatzhalter 3">
            <a:extLst>
              <a:ext uri="{FF2B5EF4-FFF2-40B4-BE49-F238E27FC236}">
                <a16:creationId xmlns:a16="http://schemas.microsoft.com/office/drawing/2014/main" id="{65A3E907-D49B-4CA4-A93A-1EC9C6C57B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38</a:t>
            </a:fld>
            <a:endParaRPr lang="de-DE"/>
          </a:p>
        </p:txBody>
      </p:sp>
    </p:spTree>
    <p:extLst>
      <p:ext uri="{BB962C8B-B14F-4D97-AF65-F5344CB8AC3E}">
        <p14:creationId xmlns:p14="http://schemas.microsoft.com/office/powerpoint/2010/main" val="3365370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95"/>
          <p:cNvSpPr txBox="1">
            <a:spLocks noGrp="1"/>
          </p:cNvSpPr>
          <p:nvPr>
            <p:ph type="title"/>
          </p:nvPr>
        </p:nvSpPr>
        <p:spPr>
          <a:xfrm>
            <a:off x="584295" y="883682"/>
            <a:ext cx="3987705" cy="5232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ea typeface="Montserrat"/>
                <a:cs typeface="Montserrat"/>
                <a:sym typeface="Montserrat"/>
              </a:rPr>
              <a:t>Deep Learning</a:t>
            </a:r>
            <a:endParaRPr dirty="0">
              <a:latin typeface="+mn-lt"/>
              <a:ea typeface="Montserrat"/>
              <a:cs typeface="Montserrat"/>
              <a:sym typeface="Montserrat"/>
            </a:endParaRPr>
          </a:p>
        </p:txBody>
      </p:sp>
      <p:sp>
        <p:nvSpPr>
          <p:cNvPr id="1551" name="Google Shape;1551;p95"/>
          <p:cNvSpPr txBox="1">
            <a:spLocks noGrp="1"/>
          </p:cNvSpPr>
          <p:nvPr>
            <p:ph type="body" idx="1"/>
          </p:nvPr>
        </p:nvSpPr>
        <p:spPr>
          <a:xfrm>
            <a:off x="514000" y="1658148"/>
            <a:ext cx="8164173" cy="2641348"/>
          </a:xfrm>
          <a:prstGeom prst="rect">
            <a:avLst/>
          </a:prstGeom>
          <a:noFill/>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2800" dirty="0">
                <a:solidFill>
                  <a:srgbClr val="434343"/>
                </a:solidFill>
                <a:latin typeface="+mn-lt"/>
                <a:ea typeface="Montserrat"/>
                <a:cs typeface="Montserrat"/>
                <a:sym typeface="Montserrat"/>
              </a:rPr>
              <a:t>LeNet-5 von Yann LeCun</a:t>
            </a:r>
            <a:endParaRPr sz="2800" dirty="0">
              <a:solidFill>
                <a:srgbClr val="434343"/>
              </a:solidFill>
              <a:latin typeface="+mn-lt"/>
              <a:ea typeface="Montserrat"/>
              <a:cs typeface="Montserrat"/>
              <a:sym typeface="Montserrat"/>
            </a:endParaRPr>
          </a:p>
          <a:p>
            <a:pPr marL="457200" marR="0" lvl="0" indent="-419100" algn="l" rtl="0">
              <a:lnSpc>
                <a:spcPct val="115000"/>
              </a:lnSpc>
              <a:spcBef>
                <a:spcPts val="0"/>
              </a:spcBef>
              <a:spcAft>
                <a:spcPts val="0"/>
              </a:spcAft>
              <a:buClr>
                <a:srgbClr val="434343"/>
              </a:buClr>
              <a:buSzPts val="3000"/>
              <a:buFont typeface="Montserrat"/>
              <a:buChar char="●"/>
            </a:pPr>
            <a:r>
              <a:rPr lang="en" sz="2800" dirty="0">
                <a:solidFill>
                  <a:srgbClr val="434343"/>
                </a:solidFill>
                <a:latin typeface="+mn-lt"/>
                <a:ea typeface="Montserrat"/>
                <a:cs typeface="Montserrat"/>
                <a:sym typeface="Montserrat"/>
              </a:rPr>
              <a:t>AlexNet von Alex Krizhevsky et al.</a:t>
            </a:r>
            <a:endParaRPr sz="2800" dirty="0">
              <a:solidFill>
                <a:srgbClr val="434343"/>
              </a:solidFill>
              <a:latin typeface="+mn-lt"/>
              <a:ea typeface="Montserrat"/>
              <a:cs typeface="Montserrat"/>
              <a:sym typeface="Montserrat"/>
            </a:endParaRPr>
          </a:p>
          <a:p>
            <a:pPr marL="457200" marR="0" lvl="0" indent="-419100" algn="l" rtl="0">
              <a:lnSpc>
                <a:spcPct val="115000"/>
              </a:lnSpc>
              <a:spcBef>
                <a:spcPts val="0"/>
              </a:spcBef>
              <a:spcAft>
                <a:spcPts val="0"/>
              </a:spcAft>
              <a:buClr>
                <a:srgbClr val="434343"/>
              </a:buClr>
              <a:buSzPts val="3000"/>
              <a:buFont typeface="Montserrat"/>
              <a:buChar char="●"/>
            </a:pPr>
            <a:r>
              <a:rPr lang="en" sz="2800" dirty="0">
                <a:solidFill>
                  <a:srgbClr val="434343"/>
                </a:solidFill>
                <a:latin typeface="+mn-lt"/>
                <a:ea typeface="Montserrat"/>
                <a:cs typeface="Montserrat"/>
                <a:sym typeface="Montserrat"/>
              </a:rPr>
              <a:t>GoogLeNet von Szegedy bei Google Research</a:t>
            </a:r>
            <a:endParaRPr sz="2800" dirty="0">
              <a:solidFill>
                <a:srgbClr val="434343"/>
              </a:solidFill>
              <a:latin typeface="+mn-lt"/>
              <a:ea typeface="Montserrat"/>
              <a:cs typeface="Montserrat"/>
              <a:sym typeface="Montserrat"/>
            </a:endParaRPr>
          </a:p>
          <a:p>
            <a:pPr marL="457200" marR="0" lvl="0" indent="-419100" algn="l" rtl="0">
              <a:lnSpc>
                <a:spcPct val="115000"/>
              </a:lnSpc>
              <a:spcBef>
                <a:spcPts val="0"/>
              </a:spcBef>
              <a:spcAft>
                <a:spcPts val="0"/>
              </a:spcAft>
              <a:buClr>
                <a:srgbClr val="434343"/>
              </a:buClr>
              <a:buSzPts val="3000"/>
              <a:buFont typeface="Montserrat"/>
              <a:buChar char="●"/>
            </a:pPr>
            <a:r>
              <a:rPr lang="en" sz="2800" dirty="0">
                <a:solidFill>
                  <a:srgbClr val="434343"/>
                </a:solidFill>
                <a:latin typeface="+mn-lt"/>
                <a:ea typeface="Montserrat"/>
                <a:cs typeface="Montserrat"/>
                <a:sym typeface="Montserrat"/>
              </a:rPr>
              <a:t>ResNet von Kaiming He et al.</a:t>
            </a:r>
            <a:endParaRPr sz="2800" dirty="0">
              <a:solidFill>
                <a:srgbClr val="434343"/>
              </a:solidFill>
              <a:latin typeface="+mn-lt"/>
              <a:ea typeface="Montserrat"/>
              <a:cs typeface="Montserrat"/>
              <a:sym typeface="Montserrat"/>
            </a:endParaRPr>
          </a:p>
        </p:txBody>
      </p:sp>
      <p:sp>
        <p:nvSpPr>
          <p:cNvPr id="2" name="Foliennummernplatzhalter 1">
            <a:extLst>
              <a:ext uri="{FF2B5EF4-FFF2-40B4-BE49-F238E27FC236}">
                <a16:creationId xmlns:a16="http://schemas.microsoft.com/office/drawing/2014/main" id="{A651166F-149D-4D65-A71E-ACFD785BA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39</a:t>
            </a:fld>
            <a:endParaRPr lang="de-DE"/>
          </a:p>
        </p:txBody>
      </p:sp>
      <p:sp>
        <p:nvSpPr>
          <p:cNvPr id="6" name="Textfeld 5">
            <a:extLst>
              <a:ext uri="{FF2B5EF4-FFF2-40B4-BE49-F238E27FC236}">
                <a16:creationId xmlns:a16="http://schemas.microsoft.com/office/drawing/2014/main" id="{A979030B-C1EC-45E7-90F4-BFCF35105534}"/>
              </a:ext>
            </a:extLst>
          </p:cNvPr>
          <p:cNvSpPr txBox="1"/>
          <p:nvPr/>
        </p:nvSpPr>
        <p:spPr>
          <a:xfrm>
            <a:off x="514001" y="360462"/>
            <a:ext cx="5117872" cy="523220"/>
          </a:xfrm>
          <a:prstGeom prst="rect">
            <a:avLst/>
          </a:prstGeom>
          <a:noFill/>
        </p:spPr>
        <p:txBody>
          <a:bodyPr wrap="square">
            <a:spAutoFit/>
          </a:bodyPr>
          <a:lstStyle/>
          <a:p>
            <a:r>
              <a:rPr lang="de-DE" sz="2800" dirty="0">
                <a:solidFill>
                  <a:schemeClr val="bg1"/>
                </a:solidFill>
              </a:rPr>
              <a:t>CNN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7E22DE2-810A-4ACD-8B5B-F6A667E66B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a:t>
            </a:fld>
            <a:endParaRPr lang="de-DE"/>
          </a:p>
        </p:txBody>
      </p:sp>
      <p:pic>
        <p:nvPicPr>
          <p:cNvPr id="5" name="Grafik 4">
            <a:extLst>
              <a:ext uri="{FF2B5EF4-FFF2-40B4-BE49-F238E27FC236}">
                <a16:creationId xmlns:a16="http://schemas.microsoft.com/office/drawing/2014/main" id="{A1357EC4-5ABB-4A02-8BB7-DD2A39DAEE7E}"/>
              </a:ext>
            </a:extLst>
          </p:cNvPr>
          <p:cNvPicPr>
            <a:picLocks noChangeAspect="1"/>
          </p:cNvPicPr>
          <p:nvPr/>
        </p:nvPicPr>
        <p:blipFill>
          <a:blip r:embed="rId3"/>
          <a:stretch>
            <a:fillRect/>
          </a:stretch>
        </p:blipFill>
        <p:spPr>
          <a:xfrm>
            <a:off x="367528" y="1175485"/>
            <a:ext cx="5375778" cy="3388564"/>
          </a:xfrm>
          <a:prstGeom prst="rect">
            <a:avLst/>
          </a:prstGeom>
        </p:spPr>
      </p:pic>
      <p:sp>
        <p:nvSpPr>
          <p:cNvPr id="6" name="Titel 1">
            <a:extLst>
              <a:ext uri="{FF2B5EF4-FFF2-40B4-BE49-F238E27FC236}">
                <a16:creationId xmlns:a16="http://schemas.microsoft.com/office/drawing/2014/main" id="{DD9DDEEC-5732-45A9-861E-B7684887C31D}"/>
              </a:ext>
            </a:extLst>
          </p:cNvPr>
          <p:cNvSpPr>
            <a:spLocks noGrp="1"/>
          </p:cNvSpPr>
          <p:nvPr>
            <p:ph type="title"/>
          </p:nvPr>
        </p:nvSpPr>
        <p:spPr>
          <a:xfrm>
            <a:off x="854350" y="413076"/>
            <a:ext cx="7435300" cy="572700"/>
          </a:xfrm>
        </p:spPr>
        <p:txBody>
          <a:bodyPr/>
          <a:lstStyle/>
          <a:p>
            <a:r>
              <a:rPr lang="de-DE" sz="2400" b="1" dirty="0">
                <a:solidFill>
                  <a:srgbClr val="002060"/>
                </a:solidFill>
              </a:rPr>
              <a:t>Vereinfachtes Modell eines biologischen Neurons</a:t>
            </a:r>
          </a:p>
        </p:txBody>
      </p:sp>
      <p:sp>
        <p:nvSpPr>
          <p:cNvPr id="8" name="Textfeld 7">
            <a:extLst>
              <a:ext uri="{FF2B5EF4-FFF2-40B4-BE49-F238E27FC236}">
                <a16:creationId xmlns:a16="http://schemas.microsoft.com/office/drawing/2014/main" id="{E6DC4F2D-D02B-48D8-9A35-B55A6632847D}"/>
              </a:ext>
            </a:extLst>
          </p:cNvPr>
          <p:cNvSpPr txBox="1"/>
          <p:nvPr/>
        </p:nvSpPr>
        <p:spPr>
          <a:xfrm>
            <a:off x="5159828" y="1423499"/>
            <a:ext cx="3377161" cy="584775"/>
          </a:xfrm>
          <a:prstGeom prst="rect">
            <a:avLst/>
          </a:prstGeom>
          <a:noFill/>
        </p:spPr>
        <p:txBody>
          <a:bodyPr wrap="square">
            <a:spAutoFit/>
          </a:bodyPr>
          <a:lstStyle/>
          <a:p>
            <a:r>
              <a:rPr lang="de-DE" sz="1600" dirty="0">
                <a:solidFill>
                  <a:srgbClr val="FF0000"/>
                </a:solidFill>
              </a:rPr>
              <a:t>Die Quantifizierung der Anregung erfolgt durch </a:t>
            </a:r>
            <a:r>
              <a:rPr lang="de-DE" sz="1600" b="1" u="sng" dirty="0">
                <a:solidFill>
                  <a:srgbClr val="FF0000"/>
                </a:solidFill>
              </a:rPr>
              <a:t>Frequenzmodulation</a:t>
            </a:r>
          </a:p>
        </p:txBody>
      </p:sp>
      <p:sp>
        <p:nvSpPr>
          <p:cNvPr id="10" name="Textfeld 9">
            <a:extLst>
              <a:ext uri="{FF2B5EF4-FFF2-40B4-BE49-F238E27FC236}">
                <a16:creationId xmlns:a16="http://schemas.microsoft.com/office/drawing/2014/main" id="{D811C5C3-155F-480F-A9CE-E03F45E2DC7E}"/>
              </a:ext>
            </a:extLst>
          </p:cNvPr>
          <p:cNvSpPr txBox="1"/>
          <p:nvPr/>
        </p:nvSpPr>
        <p:spPr>
          <a:xfrm>
            <a:off x="5611145" y="3888733"/>
            <a:ext cx="2796747" cy="923330"/>
          </a:xfrm>
          <a:prstGeom prst="rect">
            <a:avLst/>
          </a:prstGeom>
          <a:noFill/>
        </p:spPr>
        <p:txBody>
          <a:bodyPr wrap="square">
            <a:spAutoFit/>
          </a:bodyPr>
          <a:lstStyle/>
          <a:p>
            <a:pPr marL="285750" indent="-285750">
              <a:buFont typeface="Arial" panose="020B0604020202020204" pitchFamily="34" charset="0"/>
              <a:buChar char="•"/>
            </a:pPr>
            <a:r>
              <a:rPr lang="de-DE" sz="1800" dirty="0">
                <a:solidFill>
                  <a:srgbClr val="C00000"/>
                </a:solidFill>
              </a:rPr>
              <a:t>Zellkörper</a:t>
            </a:r>
          </a:p>
          <a:p>
            <a:pPr marL="285750" indent="-285750">
              <a:buFont typeface="Arial" panose="020B0604020202020204" pitchFamily="34" charset="0"/>
              <a:buChar char="•"/>
            </a:pPr>
            <a:r>
              <a:rPr lang="de-DE" sz="1800" dirty="0">
                <a:solidFill>
                  <a:srgbClr val="C00000"/>
                </a:solidFill>
              </a:rPr>
              <a:t>Dendriten (ca. 7000) </a:t>
            </a:r>
          </a:p>
          <a:p>
            <a:pPr marL="285750" indent="-285750">
              <a:buFont typeface="Arial" panose="020B0604020202020204" pitchFamily="34" charset="0"/>
              <a:buChar char="•"/>
            </a:pPr>
            <a:r>
              <a:rPr lang="de-DE" sz="1800" dirty="0">
                <a:solidFill>
                  <a:srgbClr val="C00000"/>
                </a:solidFill>
              </a:rPr>
              <a:t>Axon</a:t>
            </a:r>
          </a:p>
        </p:txBody>
      </p:sp>
    </p:spTree>
    <p:extLst>
      <p:ext uri="{BB962C8B-B14F-4D97-AF65-F5344CB8AC3E}">
        <p14:creationId xmlns:p14="http://schemas.microsoft.com/office/powerpoint/2010/main" val="3880854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9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57" name="Google Shape;1557;p96"/>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id="1558" name="Google Shape;1558;p96"/>
          <p:cNvPicPr preferRelativeResize="0"/>
          <p:nvPr/>
        </p:nvPicPr>
        <p:blipFill>
          <a:blip r:embed="rId3">
            <a:alphaModFix/>
          </a:blip>
          <a:stretch>
            <a:fillRect/>
          </a:stretch>
        </p:blipFill>
        <p:spPr>
          <a:xfrm>
            <a:off x="1207400" y="1657675"/>
            <a:ext cx="6565921" cy="3027449"/>
          </a:xfrm>
          <a:prstGeom prst="rect">
            <a:avLst/>
          </a:prstGeom>
          <a:noFill/>
          <a:ln>
            <a:noFill/>
          </a:ln>
        </p:spPr>
      </p:pic>
      <p:sp>
        <p:nvSpPr>
          <p:cNvPr id="2" name="Foliennummernplatzhalter 1">
            <a:extLst>
              <a:ext uri="{FF2B5EF4-FFF2-40B4-BE49-F238E27FC236}">
                <a16:creationId xmlns:a16="http://schemas.microsoft.com/office/drawing/2014/main" id="{ED6BABEC-09DE-4B97-9476-762DF5402A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40</a:t>
            </a:fld>
            <a:endParaRPr lang="de-DE"/>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Deep Learning</a:t>
            </a:r>
            <a:endParaRPr dirty="0">
              <a:latin typeface="Montserrat"/>
              <a:ea typeface="Montserrat"/>
              <a:cs typeface="Montserrat"/>
              <a:sym typeface="Montserrat"/>
            </a:endParaRPr>
          </a:p>
        </p:txBody>
      </p:sp>
      <p:sp>
        <p:nvSpPr>
          <p:cNvPr id="955" name="Google Shape;95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de-DE" sz="2400" dirty="0">
                <a:solidFill>
                  <a:srgbClr val="434343"/>
                </a:solidFill>
                <a:latin typeface="+mn-lt"/>
                <a:ea typeface="Montserrat"/>
                <a:cs typeface="Montserrat"/>
                <a:sym typeface="Montserrat"/>
              </a:rPr>
              <a:t>Pooling-Schichten akzeptieren Faltungsschichten als Eingabe </a:t>
            </a:r>
            <a:r>
              <a:rPr lang="en" sz="2400" dirty="0">
                <a:solidFill>
                  <a:srgbClr val="434343"/>
                </a:solidFill>
                <a:latin typeface="+mn-lt"/>
                <a:ea typeface="Montserrat"/>
                <a:cs typeface="Montserrat"/>
                <a:sym typeface="Montserrat"/>
              </a:rPr>
              <a:t>:</a:t>
            </a:r>
            <a:endParaRPr sz="2400" dirty="0">
              <a:solidFill>
                <a:srgbClr val="434343"/>
              </a:solidFill>
              <a:latin typeface="+mn-lt"/>
              <a:ea typeface="Montserrat"/>
              <a:cs typeface="Montserrat"/>
              <a:sym typeface="Montserrat"/>
            </a:endParaRPr>
          </a:p>
        </p:txBody>
      </p:sp>
      <p:sp>
        <p:nvSpPr>
          <p:cNvPr id="956" name="Google Shape;956;p77"/>
          <p:cNvSpPr/>
          <p:nvPr/>
        </p:nvSpPr>
        <p:spPr>
          <a:xfrm>
            <a:off x="982975" y="2276850"/>
            <a:ext cx="1005900" cy="24093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Input</a:t>
            </a:r>
            <a:endParaRPr b="1" dirty="0">
              <a:latin typeface="Montserrat"/>
              <a:ea typeface="Montserrat"/>
              <a:cs typeface="Montserrat"/>
              <a:sym typeface="Montserrat"/>
            </a:endParaRPr>
          </a:p>
        </p:txBody>
      </p:sp>
      <p:sp>
        <p:nvSpPr>
          <p:cNvPr id="957" name="Google Shape;957;p77"/>
          <p:cNvSpPr/>
          <p:nvPr/>
        </p:nvSpPr>
        <p:spPr>
          <a:xfrm>
            <a:off x="2633475" y="24040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Conv</a:t>
            </a:r>
            <a:endParaRPr b="1" dirty="0">
              <a:latin typeface="Montserrat"/>
              <a:ea typeface="Montserrat"/>
              <a:cs typeface="Montserrat"/>
              <a:sym typeface="Montserrat"/>
            </a:endParaRPr>
          </a:p>
        </p:txBody>
      </p:sp>
      <p:sp>
        <p:nvSpPr>
          <p:cNvPr id="958" name="Google Shape;958;p77"/>
          <p:cNvSpPr/>
          <p:nvPr/>
        </p:nvSpPr>
        <p:spPr>
          <a:xfrm>
            <a:off x="2096225"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7"/>
          <p:cNvSpPr/>
          <p:nvPr/>
        </p:nvSpPr>
        <p:spPr>
          <a:xfrm>
            <a:off x="3901475" y="2404050"/>
            <a:ext cx="726900" cy="2154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Pool</a:t>
            </a:r>
            <a:endParaRPr b="1" dirty="0">
              <a:latin typeface="Montserrat"/>
              <a:ea typeface="Montserrat"/>
              <a:cs typeface="Montserrat"/>
              <a:sym typeface="Montserrat"/>
            </a:endParaRPr>
          </a:p>
        </p:txBody>
      </p:sp>
      <p:sp>
        <p:nvSpPr>
          <p:cNvPr id="960" name="Google Shape;960;p77"/>
          <p:cNvSpPr/>
          <p:nvPr/>
        </p:nvSpPr>
        <p:spPr>
          <a:xfrm>
            <a:off x="341596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liennummernplatzhalter 1">
            <a:extLst>
              <a:ext uri="{FF2B5EF4-FFF2-40B4-BE49-F238E27FC236}">
                <a16:creationId xmlns:a16="http://schemas.microsoft.com/office/drawing/2014/main" id="{C44458C0-632D-489E-BBD6-8D4BF1BB3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41</a:t>
            </a:fld>
            <a:endParaRPr lang="de-DE"/>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9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82" name="Google Shape;1582;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914400" lvl="0" indent="-419100" algn="l" rtl="0">
              <a:spcBef>
                <a:spcPts val="0"/>
              </a:spcBef>
              <a:spcAft>
                <a:spcPts val="0"/>
              </a:spcAft>
              <a:buClr>
                <a:srgbClr val="434343"/>
              </a:buClr>
              <a:buSzPts val="3000"/>
              <a:buFont typeface="Montserrat"/>
              <a:buChar char="●"/>
            </a:pPr>
            <a:r>
              <a:rPr lang="de-DE" sz="2400" dirty="0">
                <a:solidFill>
                  <a:srgbClr val="434343"/>
                </a:solidFill>
                <a:latin typeface="Arial" panose="020B0604020202020204" pitchFamily="34" charset="0"/>
                <a:ea typeface="Montserrat"/>
                <a:cs typeface="Arial" panose="020B0604020202020204" pitchFamily="34" charset="0"/>
                <a:sym typeface="Montserrat"/>
              </a:rPr>
              <a:t>Die CNNs können alle Arten von Architekturen haben!</a:t>
            </a:r>
            <a:endParaRPr sz="2400" dirty="0">
              <a:solidFill>
                <a:srgbClr val="434343"/>
              </a:solidFill>
              <a:latin typeface="Arial" panose="020B0604020202020204" pitchFamily="34" charset="0"/>
              <a:ea typeface="Montserrat"/>
              <a:cs typeface="Arial" panose="020B0604020202020204" pitchFamily="34" charset="0"/>
              <a:sym typeface="Montserrat"/>
            </a:endParaRPr>
          </a:p>
        </p:txBody>
      </p:sp>
      <p:sp>
        <p:nvSpPr>
          <p:cNvPr id="1583" name="Google Shape;1583;p99"/>
          <p:cNvSpPr/>
          <p:nvPr/>
        </p:nvSpPr>
        <p:spPr>
          <a:xfrm>
            <a:off x="982975" y="2276850"/>
            <a:ext cx="1005900" cy="24093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Input</a:t>
            </a:r>
            <a:endParaRPr b="1">
              <a:latin typeface="Montserrat"/>
              <a:ea typeface="Montserrat"/>
              <a:cs typeface="Montserrat"/>
              <a:sym typeface="Montserrat"/>
            </a:endParaRPr>
          </a:p>
        </p:txBody>
      </p:sp>
      <p:sp>
        <p:nvSpPr>
          <p:cNvPr id="1584" name="Google Shape;1584;p99"/>
          <p:cNvSpPr/>
          <p:nvPr/>
        </p:nvSpPr>
        <p:spPr>
          <a:xfrm>
            <a:off x="2633475" y="24040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Conv</a:t>
            </a:r>
            <a:endParaRPr b="1">
              <a:latin typeface="Montserrat"/>
              <a:ea typeface="Montserrat"/>
              <a:cs typeface="Montserrat"/>
              <a:sym typeface="Montserrat"/>
            </a:endParaRPr>
          </a:p>
        </p:txBody>
      </p:sp>
      <p:sp>
        <p:nvSpPr>
          <p:cNvPr id="1585" name="Google Shape;1585;p99"/>
          <p:cNvSpPr/>
          <p:nvPr/>
        </p:nvSpPr>
        <p:spPr>
          <a:xfrm>
            <a:off x="2096225"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99"/>
          <p:cNvSpPr/>
          <p:nvPr/>
        </p:nvSpPr>
        <p:spPr>
          <a:xfrm>
            <a:off x="6402350" y="2359850"/>
            <a:ext cx="726900" cy="2154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Pool</a:t>
            </a:r>
            <a:endParaRPr b="1">
              <a:latin typeface="Montserrat"/>
              <a:ea typeface="Montserrat"/>
              <a:cs typeface="Montserrat"/>
              <a:sym typeface="Montserrat"/>
            </a:endParaRPr>
          </a:p>
        </p:txBody>
      </p:sp>
      <p:sp>
        <p:nvSpPr>
          <p:cNvPr id="1587" name="Google Shape;1587;p99"/>
          <p:cNvSpPr/>
          <p:nvPr/>
        </p:nvSpPr>
        <p:spPr>
          <a:xfrm>
            <a:off x="341596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99"/>
          <p:cNvSpPr/>
          <p:nvPr/>
        </p:nvSpPr>
        <p:spPr>
          <a:xfrm>
            <a:off x="3901475" y="2381175"/>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Conv</a:t>
            </a:r>
            <a:endParaRPr b="1" dirty="0">
              <a:latin typeface="Montserrat"/>
              <a:ea typeface="Montserrat"/>
              <a:cs typeface="Montserrat"/>
              <a:sym typeface="Montserrat"/>
            </a:endParaRPr>
          </a:p>
        </p:txBody>
      </p:sp>
      <p:sp>
        <p:nvSpPr>
          <p:cNvPr id="1589" name="Google Shape;1589;p99"/>
          <p:cNvSpPr/>
          <p:nvPr/>
        </p:nvSpPr>
        <p:spPr>
          <a:xfrm>
            <a:off x="4683963" y="3327575"/>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99"/>
          <p:cNvSpPr/>
          <p:nvPr/>
        </p:nvSpPr>
        <p:spPr>
          <a:xfrm>
            <a:off x="5169475" y="23598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Conv</a:t>
            </a:r>
            <a:endParaRPr b="1" dirty="0">
              <a:latin typeface="Montserrat"/>
              <a:ea typeface="Montserrat"/>
              <a:cs typeface="Montserrat"/>
              <a:sym typeface="Montserrat"/>
            </a:endParaRPr>
          </a:p>
        </p:txBody>
      </p:sp>
      <p:sp>
        <p:nvSpPr>
          <p:cNvPr id="1591" name="Google Shape;1591;p99"/>
          <p:cNvSpPr/>
          <p:nvPr/>
        </p:nvSpPr>
        <p:spPr>
          <a:xfrm>
            <a:off x="5951963" y="33047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liennummernplatzhalter 1">
            <a:extLst>
              <a:ext uri="{FF2B5EF4-FFF2-40B4-BE49-F238E27FC236}">
                <a16:creationId xmlns:a16="http://schemas.microsoft.com/office/drawing/2014/main" id="{051B96DF-C456-4EA4-AE12-E1C874323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42</a:t>
            </a:fld>
            <a:endParaRPr lang="de-D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0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97" name="Google Shape;1597;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de-DE" sz="2400" dirty="0">
                <a:solidFill>
                  <a:srgbClr val="434343"/>
                </a:solidFill>
                <a:latin typeface="Arial" panose="020B0604020202020204" pitchFamily="34" charset="0"/>
                <a:ea typeface="Montserrat"/>
                <a:cs typeface="Arial" panose="020B0604020202020204" pitchFamily="34" charset="0"/>
                <a:sym typeface="Montserrat"/>
              </a:rPr>
              <a:t>Die CNNs können alle Arten von Architekturen haben!</a:t>
            </a:r>
            <a:endParaRPr sz="2400" dirty="0">
              <a:solidFill>
                <a:srgbClr val="434343"/>
              </a:solidFill>
              <a:latin typeface="Arial" panose="020B0604020202020204" pitchFamily="34" charset="0"/>
              <a:ea typeface="Montserrat"/>
              <a:cs typeface="Arial" panose="020B0604020202020204" pitchFamily="34" charset="0"/>
              <a:sym typeface="Montserrat"/>
            </a:endParaRPr>
          </a:p>
        </p:txBody>
      </p:sp>
      <p:sp>
        <p:nvSpPr>
          <p:cNvPr id="1598" name="Google Shape;1598;p100"/>
          <p:cNvSpPr/>
          <p:nvPr/>
        </p:nvSpPr>
        <p:spPr>
          <a:xfrm>
            <a:off x="982975" y="2276850"/>
            <a:ext cx="1005900" cy="24093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Input</a:t>
            </a:r>
            <a:endParaRPr b="1" dirty="0">
              <a:latin typeface="Montserrat"/>
              <a:ea typeface="Montserrat"/>
              <a:cs typeface="Montserrat"/>
              <a:sym typeface="Montserrat"/>
            </a:endParaRPr>
          </a:p>
        </p:txBody>
      </p:sp>
      <p:sp>
        <p:nvSpPr>
          <p:cNvPr id="1599" name="Google Shape;1599;p100"/>
          <p:cNvSpPr/>
          <p:nvPr/>
        </p:nvSpPr>
        <p:spPr>
          <a:xfrm>
            <a:off x="2633475" y="24040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Conv</a:t>
            </a:r>
            <a:endParaRPr b="1" dirty="0">
              <a:latin typeface="Montserrat"/>
              <a:ea typeface="Montserrat"/>
              <a:cs typeface="Montserrat"/>
              <a:sym typeface="Montserrat"/>
            </a:endParaRPr>
          </a:p>
        </p:txBody>
      </p:sp>
      <p:sp>
        <p:nvSpPr>
          <p:cNvPr id="1600" name="Google Shape;1600;p100"/>
          <p:cNvSpPr/>
          <p:nvPr/>
        </p:nvSpPr>
        <p:spPr>
          <a:xfrm>
            <a:off x="2096225"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00"/>
          <p:cNvSpPr/>
          <p:nvPr/>
        </p:nvSpPr>
        <p:spPr>
          <a:xfrm>
            <a:off x="3901475" y="2404050"/>
            <a:ext cx="726900" cy="2154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Pool</a:t>
            </a:r>
            <a:endParaRPr b="1">
              <a:latin typeface="Montserrat"/>
              <a:ea typeface="Montserrat"/>
              <a:cs typeface="Montserrat"/>
              <a:sym typeface="Montserrat"/>
            </a:endParaRPr>
          </a:p>
        </p:txBody>
      </p:sp>
      <p:sp>
        <p:nvSpPr>
          <p:cNvPr id="1602" name="Google Shape;1602;p100"/>
          <p:cNvSpPr/>
          <p:nvPr/>
        </p:nvSpPr>
        <p:spPr>
          <a:xfrm>
            <a:off x="341596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00"/>
          <p:cNvSpPr/>
          <p:nvPr/>
        </p:nvSpPr>
        <p:spPr>
          <a:xfrm>
            <a:off x="5221225" y="24040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Conv</a:t>
            </a:r>
            <a:endParaRPr b="1">
              <a:latin typeface="Montserrat"/>
              <a:ea typeface="Montserrat"/>
              <a:cs typeface="Montserrat"/>
              <a:sym typeface="Montserrat"/>
            </a:endParaRPr>
          </a:p>
        </p:txBody>
      </p:sp>
      <p:sp>
        <p:nvSpPr>
          <p:cNvPr id="1604" name="Google Shape;1604;p100"/>
          <p:cNvSpPr/>
          <p:nvPr/>
        </p:nvSpPr>
        <p:spPr>
          <a:xfrm>
            <a:off x="4683975"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00"/>
          <p:cNvSpPr/>
          <p:nvPr/>
        </p:nvSpPr>
        <p:spPr>
          <a:xfrm>
            <a:off x="6489225" y="2404050"/>
            <a:ext cx="726900" cy="2154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Pool</a:t>
            </a:r>
            <a:endParaRPr b="1">
              <a:latin typeface="Montserrat"/>
              <a:ea typeface="Montserrat"/>
              <a:cs typeface="Montserrat"/>
              <a:sym typeface="Montserrat"/>
            </a:endParaRPr>
          </a:p>
        </p:txBody>
      </p:sp>
      <p:sp>
        <p:nvSpPr>
          <p:cNvPr id="1606" name="Google Shape;1606;p100"/>
          <p:cNvSpPr/>
          <p:nvPr/>
        </p:nvSpPr>
        <p:spPr>
          <a:xfrm>
            <a:off x="600371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liennummernplatzhalter 1">
            <a:extLst>
              <a:ext uri="{FF2B5EF4-FFF2-40B4-BE49-F238E27FC236}">
                <a16:creationId xmlns:a16="http://schemas.microsoft.com/office/drawing/2014/main" id="{4D51C141-9726-4069-B652-0F80CC86B2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43</a:t>
            </a:fld>
            <a:endParaRPr lang="de-DE"/>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0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12" name="Google Shape;1612;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de-DE" sz="2400" dirty="0">
                <a:solidFill>
                  <a:srgbClr val="434343"/>
                </a:solidFill>
                <a:latin typeface="Arial" panose="020B0604020202020204" pitchFamily="34" charset="0"/>
                <a:ea typeface="Montserrat"/>
                <a:cs typeface="Arial" panose="020B0604020202020204" pitchFamily="34" charset="0"/>
                <a:sym typeface="Montserrat"/>
              </a:rPr>
              <a:t>Die CNNs können alle Arten von Architekturen haben!</a:t>
            </a:r>
            <a:endParaRPr sz="2400" dirty="0">
              <a:solidFill>
                <a:srgbClr val="434343"/>
              </a:solidFill>
              <a:latin typeface="Arial" panose="020B0604020202020204" pitchFamily="34" charset="0"/>
              <a:ea typeface="Montserrat"/>
              <a:cs typeface="Arial" panose="020B0604020202020204" pitchFamily="34" charset="0"/>
              <a:sym typeface="Montserrat"/>
            </a:endParaRPr>
          </a:p>
        </p:txBody>
      </p:sp>
      <p:sp>
        <p:nvSpPr>
          <p:cNvPr id="1613" name="Google Shape;1613;p101"/>
          <p:cNvSpPr/>
          <p:nvPr/>
        </p:nvSpPr>
        <p:spPr>
          <a:xfrm>
            <a:off x="982975" y="2276850"/>
            <a:ext cx="1005900" cy="24093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Input</a:t>
            </a:r>
            <a:endParaRPr b="1">
              <a:latin typeface="Montserrat"/>
              <a:ea typeface="Montserrat"/>
              <a:cs typeface="Montserrat"/>
              <a:sym typeface="Montserrat"/>
            </a:endParaRPr>
          </a:p>
        </p:txBody>
      </p:sp>
      <p:sp>
        <p:nvSpPr>
          <p:cNvPr id="1614" name="Google Shape;1614;p101"/>
          <p:cNvSpPr/>
          <p:nvPr/>
        </p:nvSpPr>
        <p:spPr>
          <a:xfrm>
            <a:off x="2633475" y="24040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Conv</a:t>
            </a:r>
            <a:endParaRPr b="1">
              <a:latin typeface="Montserrat"/>
              <a:ea typeface="Montserrat"/>
              <a:cs typeface="Montserrat"/>
              <a:sym typeface="Montserrat"/>
            </a:endParaRPr>
          </a:p>
        </p:txBody>
      </p:sp>
      <p:sp>
        <p:nvSpPr>
          <p:cNvPr id="1615" name="Google Shape;1615;p101"/>
          <p:cNvSpPr/>
          <p:nvPr/>
        </p:nvSpPr>
        <p:spPr>
          <a:xfrm>
            <a:off x="2096225"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01"/>
          <p:cNvSpPr/>
          <p:nvPr/>
        </p:nvSpPr>
        <p:spPr>
          <a:xfrm>
            <a:off x="3901475" y="2404050"/>
            <a:ext cx="726900" cy="2154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Pool</a:t>
            </a:r>
            <a:endParaRPr b="1">
              <a:latin typeface="Montserrat"/>
              <a:ea typeface="Montserrat"/>
              <a:cs typeface="Montserrat"/>
              <a:sym typeface="Montserrat"/>
            </a:endParaRPr>
          </a:p>
        </p:txBody>
      </p:sp>
      <p:sp>
        <p:nvSpPr>
          <p:cNvPr id="1617" name="Google Shape;1617;p101"/>
          <p:cNvSpPr/>
          <p:nvPr/>
        </p:nvSpPr>
        <p:spPr>
          <a:xfrm>
            <a:off x="341596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01"/>
          <p:cNvSpPr/>
          <p:nvPr/>
        </p:nvSpPr>
        <p:spPr>
          <a:xfrm>
            <a:off x="5311175" y="2404050"/>
            <a:ext cx="726900" cy="2154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FC</a:t>
            </a:r>
            <a:endParaRPr b="1">
              <a:latin typeface="Montserrat"/>
              <a:ea typeface="Montserrat"/>
              <a:cs typeface="Montserrat"/>
              <a:sym typeface="Montserrat"/>
            </a:endParaRPr>
          </a:p>
        </p:txBody>
      </p:sp>
      <p:sp>
        <p:nvSpPr>
          <p:cNvPr id="1619" name="Google Shape;1619;p101"/>
          <p:cNvSpPr/>
          <p:nvPr/>
        </p:nvSpPr>
        <p:spPr>
          <a:xfrm>
            <a:off x="482566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01"/>
          <p:cNvSpPr/>
          <p:nvPr/>
        </p:nvSpPr>
        <p:spPr>
          <a:xfrm>
            <a:off x="6175913" y="33230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01"/>
          <p:cNvSpPr/>
          <p:nvPr/>
        </p:nvSpPr>
        <p:spPr>
          <a:xfrm>
            <a:off x="6656850" y="2404050"/>
            <a:ext cx="726900" cy="21549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Out</a:t>
            </a:r>
            <a:endParaRPr b="1">
              <a:latin typeface="Montserrat"/>
              <a:ea typeface="Montserrat"/>
              <a:cs typeface="Montserrat"/>
              <a:sym typeface="Montserrat"/>
            </a:endParaRPr>
          </a:p>
        </p:txBody>
      </p:sp>
      <p:sp>
        <p:nvSpPr>
          <p:cNvPr id="2" name="Foliennummernplatzhalter 1">
            <a:extLst>
              <a:ext uri="{FF2B5EF4-FFF2-40B4-BE49-F238E27FC236}">
                <a16:creationId xmlns:a16="http://schemas.microsoft.com/office/drawing/2014/main" id="{FA2D17C9-AADE-4F1A-907F-D8E9332DA5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44</a:t>
            </a:fld>
            <a:endParaRPr lang="de-DE"/>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ACBFBC6-3F4D-4CC8-AE4D-C1E8BB605D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45</a:t>
            </a:fld>
            <a:endParaRPr lang="de-DE"/>
          </a:p>
        </p:txBody>
      </p:sp>
      <p:pic>
        <p:nvPicPr>
          <p:cNvPr id="8" name="Grafik 7">
            <a:extLst>
              <a:ext uri="{FF2B5EF4-FFF2-40B4-BE49-F238E27FC236}">
                <a16:creationId xmlns:a16="http://schemas.microsoft.com/office/drawing/2014/main" id="{91E58B26-28A2-40D9-91F8-9E73ECB21971}"/>
              </a:ext>
            </a:extLst>
          </p:cNvPr>
          <p:cNvPicPr>
            <a:picLocks noChangeAspect="1"/>
          </p:cNvPicPr>
          <p:nvPr/>
        </p:nvPicPr>
        <p:blipFill>
          <a:blip r:embed="rId3"/>
          <a:stretch>
            <a:fillRect/>
          </a:stretch>
        </p:blipFill>
        <p:spPr>
          <a:xfrm>
            <a:off x="4240227" y="1469502"/>
            <a:ext cx="4677195" cy="2592700"/>
          </a:xfrm>
          <a:prstGeom prst="rect">
            <a:avLst/>
          </a:prstGeom>
        </p:spPr>
      </p:pic>
      <p:sp>
        <p:nvSpPr>
          <p:cNvPr id="9" name="Titel 1">
            <a:extLst>
              <a:ext uri="{FF2B5EF4-FFF2-40B4-BE49-F238E27FC236}">
                <a16:creationId xmlns:a16="http://schemas.microsoft.com/office/drawing/2014/main" id="{7AD0B047-8193-43FE-B71F-8D4BFFD6CB62}"/>
              </a:ext>
            </a:extLst>
          </p:cNvPr>
          <p:cNvSpPr txBox="1">
            <a:spLocks/>
          </p:cNvSpPr>
          <p:nvPr/>
        </p:nvSpPr>
        <p:spPr>
          <a:xfrm>
            <a:off x="1416106" y="262683"/>
            <a:ext cx="6198499" cy="8223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400" b="1" dirty="0">
                <a:solidFill>
                  <a:srgbClr val="002060"/>
                </a:solidFill>
                <a:latin typeface="+mn-lt"/>
              </a:rPr>
              <a:t>CNN auf CIFAR-10</a:t>
            </a:r>
            <a:br>
              <a:rPr lang="de-DE" sz="2400" b="1" dirty="0">
                <a:solidFill>
                  <a:srgbClr val="002060"/>
                </a:solidFill>
                <a:latin typeface="+mn-lt"/>
              </a:rPr>
            </a:br>
            <a:r>
              <a:rPr lang="de-DE" sz="2400" b="1" dirty="0">
                <a:solidFill>
                  <a:srgbClr val="002060"/>
                </a:solidFill>
                <a:latin typeface="+mn-lt"/>
              </a:rPr>
              <a:t> Erstellung-Training–Modell Auswertung</a:t>
            </a:r>
          </a:p>
        </p:txBody>
      </p:sp>
      <p:pic>
        <p:nvPicPr>
          <p:cNvPr id="4" name="Grafik 3">
            <a:extLst>
              <a:ext uri="{FF2B5EF4-FFF2-40B4-BE49-F238E27FC236}">
                <a16:creationId xmlns:a16="http://schemas.microsoft.com/office/drawing/2014/main" id="{F6F1284B-891E-47F5-B26C-9C84E8CDAED8}"/>
              </a:ext>
            </a:extLst>
          </p:cNvPr>
          <p:cNvPicPr>
            <a:picLocks noChangeAspect="1"/>
          </p:cNvPicPr>
          <p:nvPr/>
        </p:nvPicPr>
        <p:blipFill>
          <a:blip r:embed="rId4"/>
          <a:stretch>
            <a:fillRect/>
          </a:stretch>
        </p:blipFill>
        <p:spPr>
          <a:xfrm>
            <a:off x="118441" y="1469503"/>
            <a:ext cx="4016587" cy="2695892"/>
          </a:xfrm>
          <a:prstGeom prst="rect">
            <a:avLst/>
          </a:prstGeom>
        </p:spPr>
      </p:pic>
    </p:spTree>
    <p:extLst>
      <p:ext uri="{BB962C8B-B14F-4D97-AF65-F5344CB8AC3E}">
        <p14:creationId xmlns:p14="http://schemas.microsoft.com/office/powerpoint/2010/main" val="249717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2C0CB73-21A9-4DC4-A21B-04373CF391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46</a:t>
            </a:fld>
            <a:endParaRPr lang="de-DE"/>
          </a:p>
        </p:txBody>
      </p:sp>
      <p:sp>
        <p:nvSpPr>
          <p:cNvPr id="6" name="Titel 1">
            <a:extLst>
              <a:ext uri="{FF2B5EF4-FFF2-40B4-BE49-F238E27FC236}">
                <a16:creationId xmlns:a16="http://schemas.microsoft.com/office/drawing/2014/main" id="{5BDA09C0-DFD4-4DB9-85BD-7D8019F8870F}"/>
              </a:ext>
            </a:extLst>
          </p:cNvPr>
          <p:cNvSpPr>
            <a:spLocks noGrp="1"/>
          </p:cNvSpPr>
          <p:nvPr>
            <p:ph type="title"/>
          </p:nvPr>
        </p:nvSpPr>
        <p:spPr>
          <a:xfrm>
            <a:off x="1270450" y="315589"/>
            <a:ext cx="6433167" cy="826400"/>
          </a:xfrm>
        </p:spPr>
        <p:txBody>
          <a:bodyPr/>
          <a:lstStyle/>
          <a:p>
            <a:pPr algn="ctr"/>
            <a:r>
              <a:rPr lang="de-DE" sz="2400" b="1" dirty="0">
                <a:solidFill>
                  <a:srgbClr val="002060"/>
                </a:solidFill>
                <a:latin typeface="+mn-lt"/>
              </a:rPr>
              <a:t>CNN auf CIFAR-10</a:t>
            </a:r>
            <a:br>
              <a:rPr lang="de-DE" sz="2400" b="1" dirty="0">
                <a:solidFill>
                  <a:srgbClr val="002060"/>
                </a:solidFill>
                <a:latin typeface="+mn-lt"/>
              </a:rPr>
            </a:br>
            <a:r>
              <a:rPr lang="de-DE" sz="2400" b="1" dirty="0">
                <a:solidFill>
                  <a:srgbClr val="002060"/>
                </a:solidFill>
                <a:latin typeface="+mn-lt"/>
              </a:rPr>
              <a:t> Erstellung-Training–Modell Auswertung</a:t>
            </a:r>
          </a:p>
        </p:txBody>
      </p:sp>
      <p:pic>
        <p:nvPicPr>
          <p:cNvPr id="14" name="Grafik 13">
            <a:extLst>
              <a:ext uri="{FF2B5EF4-FFF2-40B4-BE49-F238E27FC236}">
                <a16:creationId xmlns:a16="http://schemas.microsoft.com/office/drawing/2014/main" id="{8E052749-E048-40A8-9AF2-C3D78DACE7FD}"/>
              </a:ext>
            </a:extLst>
          </p:cNvPr>
          <p:cNvPicPr>
            <a:picLocks noChangeAspect="1"/>
          </p:cNvPicPr>
          <p:nvPr/>
        </p:nvPicPr>
        <p:blipFill>
          <a:blip r:embed="rId3"/>
          <a:stretch>
            <a:fillRect/>
          </a:stretch>
        </p:blipFill>
        <p:spPr>
          <a:xfrm>
            <a:off x="4572000" y="1670886"/>
            <a:ext cx="3657600" cy="2636988"/>
          </a:xfrm>
          <a:prstGeom prst="rect">
            <a:avLst/>
          </a:prstGeom>
        </p:spPr>
      </p:pic>
      <p:pic>
        <p:nvPicPr>
          <p:cNvPr id="16" name="Grafik 15">
            <a:extLst>
              <a:ext uri="{FF2B5EF4-FFF2-40B4-BE49-F238E27FC236}">
                <a16:creationId xmlns:a16="http://schemas.microsoft.com/office/drawing/2014/main" id="{664DD762-15E9-4B11-A8C5-0DD14DC0B730}"/>
              </a:ext>
            </a:extLst>
          </p:cNvPr>
          <p:cNvPicPr>
            <a:picLocks noChangeAspect="1"/>
          </p:cNvPicPr>
          <p:nvPr/>
        </p:nvPicPr>
        <p:blipFill>
          <a:blip r:embed="rId4"/>
          <a:stretch>
            <a:fillRect/>
          </a:stretch>
        </p:blipFill>
        <p:spPr>
          <a:xfrm>
            <a:off x="1173345" y="1334144"/>
            <a:ext cx="3224675" cy="3310471"/>
          </a:xfrm>
          <a:prstGeom prst="rect">
            <a:avLst/>
          </a:prstGeom>
        </p:spPr>
      </p:pic>
    </p:spTree>
    <p:extLst>
      <p:ext uri="{BB962C8B-B14F-4D97-AF65-F5344CB8AC3E}">
        <p14:creationId xmlns:p14="http://schemas.microsoft.com/office/powerpoint/2010/main" val="2284828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0057C7-CEBF-4B2D-A716-F5179211D0D7}"/>
              </a:ext>
            </a:extLst>
          </p:cNvPr>
          <p:cNvSpPr>
            <a:spLocks noGrp="1"/>
          </p:cNvSpPr>
          <p:nvPr>
            <p:ph type="title"/>
          </p:nvPr>
        </p:nvSpPr>
        <p:spPr>
          <a:xfrm>
            <a:off x="1642917" y="225360"/>
            <a:ext cx="5045227" cy="572700"/>
          </a:xfrm>
        </p:spPr>
        <p:txBody>
          <a:bodyPr/>
          <a:lstStyle/>
          <a:p>
            <a:r>
              <a:rPr lang="de-DE" sz="2800" b="1" dirty="0">
                <a:solidFill>
                  <a:srgbClr val="002060"/>
                </a:solidFill>
                <a:latin typeface="+mn-lt"/>
              </a:rPr>
              <a:t>CNN- Face-</a:t>
            </a:r>
            <a:r>
              <a:rPr lang="de-DE" sz="2800" b="1" dirty="0" err="1">
                <a:solidFill>
                  <a:srgbClr val="002060"/>
                </a:solidFill>
                <a:latin typeface="+mn-lt"/>
              </a:rPr>
              <a:t>Mask</a:t>
            </a:r>
            <a:r>
              <a:rPr lang="de-DE" sz="2800" b="1" dirty="0">
                <a:solidFill>
                  <a:srgbClr val="002060"/>
                </a:solidFill>
                <a:latin typeface="+mn-lt"/>
              </a:rPr>
              <a:t> Dataset</a:t>
            </a:r>
            <a:endParaRPr lang="de-DE" dirty="0"/>
          </a:p>
        </p:txBody>
      </p:sp>
      <p:sp>
        <p:nvSpPr>
          <p:cNvPr id="3" name="Foliennummernplatzhalter 2">
            <a:extLst>
              <a:ext uri="{FF2B5EF4-FFF2-40B4-BE49-F238E27FC236}">
                <a16:creationId xmlns:a16="http://schemas.microsoft.com/office/drawing/2014/main" id="{60E09FAF-9F8C-442F-9787-A513584BCA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47</a:t>
            </a:fld>
            <a:endParaRPr lang="de-DE"/>
          </a:p>
        </p:txBody>
      </p:sp>
      <p:pic>
        <p:nvPicPr>
          <p:cNvPr id="9" name="Grafik 8">
            <a:extLst>
              <a:ext uri="{FF2B5EF4-FFF2-40B4-BE49-F238E27FC236}">
                <a16:creationId xmlns:a16="http://schemas.microsoft.com/office/drawing/2014/main" id="{895B52E7-21F9-4DAA-8341-FAB61623F865}"/>
              </a:ext>
            </a:extLst>
          </p:cNvPr>
          <p:cNvPicPr>
            <a:picLocks noChangeAspect="1"/>
          </p:cNvPicPr>
          <p:nvPr/>
        </p:nvPicPr>
        <p:blipFill>
          <a:blip r:embed="rId3"/>
          <a:stretch>
            <a:fillRect/>
          </a:stretch>
        </p:blipFill>
        <p:spPr>
          <a:xfrm>
            <a:off x="5181078" y="1092135"/>
            <a:ext cx="2835732" cy="1655511"/>
          </a:xfrm>
          <a:prstGeom prst="rect">
            <a:avLst/>
          </a:prstGeom>
        </p:spPr>
      </p:pic>
      <p:pic>
        <p:nvPicPr>
          <p:cNvPr id="11" name="Grafik 10">
            <a:extLst>
              <a:ext uri="{FF2B5EF4-FFF2-40B4-BE49-F238E27FC236}">
                <a16:creationId xmlns:a16="http://schemas.microsoft.com/office/drawing/2014/main" id="{BF9D0E43-CB33-4BB8-B81F-330BC1D863B8}"/>
              </a:ext>
            </a:extLst>
          </p:cNvPr>
          <p:cNvPicPr>
            <a:picLocks noChangeAspect="1"/>
          </p:cNvPicPr>
          <p:nvPr/>
        </p:nvPicPr>
        <p:blipFill>
          <a:blip r:embed="rId4"/>
          <a:stretch>
            <a:fillRect/>
          </a:stretch>
        </p:blipFill>
        <p:spPr>
          <a:xfrm>
            <a:off x="5181078" y="2838240"/>
            <a:ext cx="3014132" cy="1728304"/>
          </a:xfrm>
          <a:prstGeom prst="rect">
            <a:avLst/>
          </a:prstGeom>
        </p:spPr>
      </p:pic>
      <p:pic>
        <p:nvPicPr>
          <p:cNvPr id="13" name="Grafik 12">
            <a:extLst>
              <a:ext uri="{FF2B5EF4-FFF2-40B4-BE49-F238E27FC236}">
                <a16:creationId xmlns:a16="http://schemas.microsoft.com/office/drawing/2014/main" id="{2CE86CB6-B850-4846-8E20-4EA85A94D6AC}"/>
              </a:ext>
            </a:extLst>
          </p:cNvPr>
          <p:cNvPicPr>
            <a:picLocks noChangeAspect="1"/>
          </p:cNvPicPr>
          <p:nvPr/>
        </p:nvPicPr>
        <p:blipFill>
          <a:blip r:embed="rId5"/>
          <a:stretch>
            <a:fillRect/>
          </a:stretch>
        </p:blipFill>
        <p:spPr>
          <a:xfrm>
            <a:off x="5228467" y="4657138"/>
            <a:ext cx="2919354" cy="376774"/>
          </a:xfrm>
          <a:prstGeom prst="rect">
            <a:avLst/>
          </a:prstGeom>
        </p:spPr>
      </p:pic>
      <p:pic>
        <p:nvPicPr>
          <p:cNvPr id="15" name="Grafik 14">
            <a:extLst>
              <a:ext uri="{FF2B5EF4-FFF2-40B4-BE49-F238E27FC236}">
                <a16:creationId xmlns:a16="http://schemas.microsoft.com/office/drawing/2014/main" id="{FC27CA72-E222-457A-90FA-DCEE30A581B9}"/>
              </a:ext>
            </a:extLst>
          </p:cNvPr>
          <p:cNvPicPr>
            <a:picLocks noChangeAspect="1"/>
          </p:cNvPicPr>
          <p:nvPr/>
        </p:nvPicPr>
        <p:blipFill>
          <a:blip r:embed="rId6"/>
          <a:stretch>
            <a:fillRect/>
          </a:stretch>
        </p:blipFill>
        <p:spPr>
          <a:xfrm>
            <a:off x="552237" y="1129707"/>
            <a:ext cx="4225660" cy="3235877"/>
          </a:xfrm>
          <a:prstGeom prst="rect">
            <a:avLst/>
          </a:prstGeom>
        </p:spPr>
      </p:pic>
    </p:spTree>
    <p:extLst>
      <p:ext uri="{BB962C8B-B14F-4D97-AF65-F5344CB8AC3E}">
        <p14:creationId xmlns:p14="http://schemas.microsoft.com/office/powerpoint/2010/main" val="3669070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3CEE0EB-D679-42FD-A856-C506910EE4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48</a:t>
            </a:fld>
            <a:endParaRPr lang="de-DE"/>
          </a:p>
        </p:txBody>
      </p:sp>
      <p:sp>
        <p:nvSpPr>
          <p:cNvPr id="6" name="Textfeld 5">
            <a:extLst>
              <a:ext uri="{FF2B5EF4-FFF2-40B4-BE49-F238E27FC236}">
                <a16:creationId xmlns:a16="http://schemas.microsoft.com/office/drawing/2014/main" id="{FFC63C87-4164-43CD-B56E-3B8C18836D70}"/>
              </a:ext>
            </a:extLst>
          </p:cNvPr>
          <p:cNvSpPr txBox="1"/>
          <p:nvPr/>
        </p:nvSpPr>
        <p:spPr>
          <a:xfrm>
            <a:off x="356146" y="259511"/>
            <a:ext cx="8665011" cy="4812408"/>
          </a:xfrm>
          <a:prstGeom prst="rect">
            <a:avLst/>
          </a:prstGeom>
          <a:noFill/>
        </p:spPr>
        <p:txBody>
          <a:bodyPr wrap="square" rtlCol="0">
            <a:spAutoFit/>
          </a:bodyPr>
          <a:lstStyle/>
          <a:p>
            <a:r>
              <a:rPr lang="fr-FR" sz="1800" b="1" kern="1800" dirty="0" err="1">
                <a:solidFill>
                  <a:schemeClr val="accent2"/>
                </a:solidFill>
                <a:effectLst/>
                <a:latin typeface="+mn-lt"/>
                <a:ea typeface="Times New Roman" panose="02020603050405020304" pitchFamily="18" charset="0"/>
              </a:rPr>
              <a:t>References</a:t>
            </a:r>
            <a:endParaRPr lang="fr-FR" sz="1800" b="1" kern="1800" dirty="0">
              <a:solidFill>
                <a:schemeClr val="accent2"/>
              </a:solidFill>
              <a:effectLst/>
              <a:latin typeface="+mn-lt"/>
              <a:ea typeface="Times New Roman" panose="02020603050405020304" pitchFamily="18" charset="0"/>
            </a:endParaRPr>
          </a:p>
          <a:p>
            <a:endParaRPr lang="de-DE" sz="1200" b="1" kern="1800" dirty="0">
              <a:effectLst/>
              <a:latin typeface="Arial" panose="020B0604020202020204" pitchFamily="34" charset="0"/>
              <a:ea typeface="Times New Roman" panose="02020603050405020304" pitchFamily="18" charset="0"/>
              <a:cs typeface="Arial" panose="020B0604020202020204" pitchFamily="34" charset="0"/>
            </a:endParaRPr>
          </a:p>
          <a:p>
            <a:pPr marL="270510" indent="-270510" algn="just" eaLnBrk="0" fontAlgn="base" hangingPunct="0"/>
            <a:r>
              <a:rPr lang="fr-FR" sz="1200" dirty="0">
                <a:solidFill>
                  <a:srgbClr val="002060"/>
                </a:solidFill>
                <a:effectLst/>
                <a:latin typeface="Arial" panose="020B0604020202020204" pitchFamily="34" charset="0"/>
                <a:ea typeface="Calibri" panose="020F0502020204030204" pitchFamily="34" charset="0"/>
                <a:cs typeface="Arial" panose="020B0604020202020204" pitchFamily="34" charset="0"/>
              </a:rPr>
              <a:t>[1] </a:t>
            </a:r>
            <a:r>
              <a:rPr lang="fr-FR"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K. </a:t>
            </a:r>
            <a:r>
              <a:rPr lang="fr-FR" sz="12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Simonyan</a:t>
            </a:r>
            <a:r>
              <a:rPr lang="fr-FR"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and A. </a:t>
            </a:r>
            <a:r>
              <a:rPr lang="fr-FR" sz="12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Zisserman</a:t>
            </a:r>
            <a:r>
              <a:rPr lang="fr-FR"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 “Very </a:t>
            </a:r>
            <a:r>
              <a:rPr lang="fr-FR" sz="12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Deep</a:t>
            </a:r>
            <a:r>
              <a:rPr lang="fr-FR"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 Convolutional Networks for Large-</a:t>
            </a:r>
            <a:r>
              <a:rPr lang="fr-FR" sz="12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Scale</a:t>
            </a:r>
            <a:r>
              <a:rPr lang="fr-FR"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 Image Recognition,”   9/4/2014, </a:t>
            </a:r>
            <a:r>
              <a:rPr lang="fr-FR" sz="1200" u="sng" dirty="0">
                <a:solidFill>
                  <a:srgbClr val="000000"/>
                </a:solidFill>
                <a:effectLst/>
                <a:latin typeface="Arial" panose="020B0604020202020204" pitchFamily="34" charset="0"/>
                <a:ea typeface="Calibri" panose="020F0502020204030204" pitchFamily="34" charset="0"/>
                <a:cs typeface="Arial" panose="020B0604020202020204" pitchFamily="34" charset="0"/>
                <a:hlinkClick r:id="rId2"/>
              </a:rPr>
              <a:t>https://arxiv.org/pdf/1409.1556</a:t>
            </a:r>
            <a:r>
              <a:rPr lang="fr-FR"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r>
              <a:rPr lang="fr-FR" sz="1200" i="1"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endParaRPr lang="de-DE" sz="1200" dirty="0">
              <a:effectLst/>
              <a:latin typeface="Arial" panose="020B0604020202020204" pitchFamily="34" charset="0"/>
              <a:ea typeface="Times New Roman" panose="02020603050405020304" pitchFamily="18" charset="0"/>
              <a:cs typeface="Arial" panose="020B0604020202020204" pitchFamily="34" charset="0"/>
            </a:endParaRPr>
          </a:p>
          <a:p>
            <a:pPr algn="just" eaLnBrk="0" fontAlgn="base" hangingPunct="0"/>
            <a:r>
              <a:rPr lang="fr-FR" sz="1200" dirty="0">
                <a:effectLst/>
                <a:latin typeface="Arial" panose="020B0604020202020204" pitchFamily="34" charset="0"/>
                <a:ea typeface="Times New Roman" panose="02020603050405020304" pitchFamily="18" charset="0"/>
                <a:cs typeface="Arial" panose="020B0604020202020204" pitchFamily="34" charset="0"/>
              </a:rPr>
              <a:t> </a:t>
            </a:r>
            <a:endParaRPr lang="de-DE" sz="1200" dirty="0">
              <a:effectLst/>
              <a:latin typeface="Arial" panose="020B0604020202020204" pitchFamily="34" charset="0"/>
              <a:ea typeface="Times New Roman" panose="02020603050405020304" pitchFamily="18" charset="0"/>
              <a:cs typeface="Arial" panose="020B0604020202020204" pitchFamily="34" charset="0"/>
            </a:endParaRPr>
          </a:p>
          <a:p>
            <a:pPr marL="270510" indent="-270510" algn="just" eaLnBrk="0" fontAlgn="base" hangingPunct="0"/>
            <a:r>
              <a:rPr lang="fr-FR" sz="1200" dirty="0">
                <a:solidFill>
                  <a:srgbClr val="002060"/>
                </a:solidFill>
                <a:effectLst/>
                <a:latin typeface="Arial" panose="020B0604020202020204" pitchFamily="34" charset="0"/>
                <a:ea typeface="Calibri" panose="020F0502020204030204" pitchFamily="34" charset="0"/>
                <a:cs typeface="Arial" panose="020B0604020202020204" pitchFamily="34" charset="0"/>
              </a:rPr>
              <a:t>[2]  </a:t>
            </a:r>
            <a:r>
              <a:rPr lang="fr-FR" sz="1200"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Z. Yan, H. Zhang, R. </a:t>
            </a:r>
            <a:r>
              <a:rPr lang="fr-FR" sz="1200" dirty="0" err="1">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Piramuthu</a:t>
            </a:r>
            <a:r>
              <a:rPr lang="fr-FR" sz="1200"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 et al., “HD-CNN: </a:t>
            </a:r>
            <a:r>
              <a:rPr lang="fr-FR" sz="1200" dirty="0" err="1">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Hierarchical</a:t>
            </a:r>
            <a:r>
              <a:rPr lang="fr-FR" sz="1200"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 </a:t>
            </a:r>
            <a:r>
              <a:rPr lang="fr-FR" sz="1200" dirty="0" err="1">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Deep</a:t>
            </a:r>
            <a:r>
              <a:rPr lang="fr-FR" sz="1200"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 Convolutional Neural Networks for    Large </a:t>
            </a:r>
            <a:r>
              <a:rPr lang="fr-FR" sz="1200" dirty="0" err="1">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Scale</a:t>
            </a:r>
            <a:r>
              <a:rPr lang="fr-FR" sz="1200"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 Visual Recognition,” in </a:t>
            </a:r>
            <a:r>
              <a:rPr lang="fr-FR" sz="1200" i="1"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2015 IEEE International </a:t>
            </a:r>
            <a:r>
              <a:rPr lang="fr-FR" sz="1200" i="1" dirty="0" err="1">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Conference</a:t>
            </a:r>
            <a:r>
              <a:rPr lang="fr-FR" sz="1200" i="1"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 on Computer Vision</a:t>
            </a:r>
            <a:r>
              <a:rPr lang="fr-FR" sz="1200"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 </a:t>
            </a:r>
            <a:r>
              <a:rPr lang="fr-FR" sz="1200" i="1"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11-18 </a:t>
            </a:r>
            <a:r>
              <a:rPr lang="fr-FR" sz="1200" i="1" dirty="0" err="1">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December</a:t>
            </a:r>
            <a:r>
              <a:rPr lang="fr-FR" sz="1200" i="1"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 2015, Santiago, Chile : </a:t>
            </a:r>
            <a:r>
              <a:rPr lang="fr-FR" sz="1200" i="1" dirty="0" err="1">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proceedings</a:t>
            </a:r>
            <a:r>
              <a:rPr lang="fr-FR" sz="1200"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 pp. 2740–2748, IEEE, </a:t>
            </a:r>
            <a:r>
              <a:rPr lang="fr-FR" sz="1200" dirty="0" err="1">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Piscataway</a:t>
            </a:r>
            <a:r>
              <a:rPr lang="fr-FR" sz="1200" dirty="0">
                <a:solidFill>
                  <a:schemeClr val="tx1">
                    <a:lumMod val="85000"/>
                    <a:lumOff val="15000"/>
                  </a:schemeClr>
                </a:solidFill>
                <a:effectLst/>
                <a:latin typeface="Arial" panose="020B0604020202020204" pitchFamily="34" charset="0"/>
                <a:ea typeface="Calibri" panose="020F0502020204030204" pitchFamily="34" charset="0"/>
                <a:cs typeface="Arial" panose="020B0604020202020204" pitchFamily="34" charset="0"/>
              </a:rPr>
              <a:t>, NJ, 2015</a:t>
            </a:r>
            <a:r>
              <a:rPr lang="fr-FR" sz="1200" dirty="0">
                <a:solidFill>
                  <a:srgbClr val="002060"/>
                </a:solidFill>
                <a:effectLst/>
                <a:latin typeface="Arial" panose="020B0604020202020204" pitchFamily="34" charset="0"/>
                <a:ea typeface="Calibri" panose="020F0502020204030204" pitchFamily="34" charset="0"/>
                <a:cs typeface="Arial" panose="020B0604020202020204" pitchFamily="34" charset="0"/>
              </a:rPr>
              <a:t>.</a:t>
            </a:r>
          </a:p>
          <a:p>
            <a:pPr marL="270510" indent="-270510" algn="just" eaLnBrk="0" fontAlgn="base" hangingPunct="0"/>
            <a:endParaRPr lang="de-DE" sz="1200" dirty="0">
              <a:effectLst/>
              <a:latin typeface="Arial" panose="020B0604020202020204" pitchFamily="34" charset="0"/>
              <a:ea typeface="Times New Roman" panose="02020603050405020304" pitchFamily="18" charset="0"/>
              <a:cs typeface="Arial" panose="020B0604020202020204" pitchFamily="34" charset="0"/>
            </a:endParaRPr>
          </a:p>
          <a:p>
            <a:pPr algn="just" eaLnBrk="0" fontAlgn="base" hangingPunct="0"/>
            <a:r>
              <a:rPr lang="fr-FR" sz="1200" dirty="0">
                <a:solidFill>
                  <a:srgbClr val="002060"/>
                </a:solidFill>
                <a:effectLst/>
                <a:latin typeface="Arial" panose="020B0604020202020204" pitchFamily="34" charset="0"/>
                <a:ea typeface="Calibri" panose="020F0502020204030204" pitchFamily="34" charset="0"/>
                <a:cs typeface="Arial" panose="020B0604020202020204" pitchFamily="34" charset="0"/>
              </a:rPr>
              <a:t>[3] </a:t>
            </a:r>
            <a:r>
              <a:rPr lang="de-DE" sz="1200" dirty="0">
                <a:latin typeface="Arial" panose="020B0604020202020204" pitchFamily="34" charset="0"/>
                <a:cs typeface="Arial" panose="020B0604020202020204" pitchFamily="34" charset="0"/>
              </a:rPr>
              <a:t>[QV] </a:t>
            </a:r>
            <a:r>
              <a:rPr lang="de-DE" sz="1200" dirty="0" err="1">
                <a:latin typeface="Arial" panose="020B0604020202020204" pitchFamily="34" charset="0"/>
                <a:cs typeface="Arial" panose="020B0604020202020204" pitchFamily="34" charset="0"/>
              </a:rPr>
              <a:t>Quoc</a:t>
            </a:r>
            <a:r>
              <a:rPr lang="de-DE" sz="1200" dirty="0">
                <a:latin typeface="Arial" panose="020B0604020202020204" pitchFamily="34" charset="0"/>
                <a:cs typeface="Arial" panose="020B0604020202020204" pitchFamily="34" charset="0"/>
              </a:rPr>
              <a:t> V Le et al. A </a:t>
            </a:r>
            <a:r>
              <a:rPr lang="de-DE" sz="1200" dirty="0" err="1">
                <a:latin typeface="Arial" panose="020B0604020202020204" pitchFamily="34" charset="0"/>
                <a:cs typeface="Arial" panose="020B0604020202020204" pitchFamily="34" charset="0"/>
              </a:rPr>
              <a:t>tutorial</a:t>
            </a:r>
            <a:r>
              <a:rPr lang="de-DE" sz="1200" dirty="0">
                <a:latin typeface="Arial" panose="020B0604020202020204" pitchFamily="34" charset="0"/>
                <a:cs typeface="Arial" panose="020B0604020202020204" pitchFamily="34" charset="0"/>
              </a:rPr>
              <a:t> on </a:t>
            </a:r>
            <a:r>
              <a:rPr lang="de-DE" sz="1200" dirty="0" err="1">
                <a:latin typeface="Arial" panose="020B0604020202020204" pitchFamily="34" charset="0"/>
                <a:cs typeface="Arial" panose="020B0604020202020204" pitchFamily="34" charset="0"/>
              </a:rPr>
              <a:t>deep</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learning</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part</a:t>
            </a:r>
            <a:r>
              <a:rPr lang="de-DE" sz="1200" dirty="0">
                <a:latin typeface="Arial" panose="020B0604020202020204" pitchFamily="34" charset="0"/>
                <a:cs typeface="Arial" panose="020B0604020202020204" pitchFamily="34" charset="0"/>
              </a:rPr>
              <a:t> 2: Autoencoder,   </a:t>
            </a:r>
            <a:r>
              <a:rPr lang="de-DE" sz="1200" dirty="0" err="1">
                <a:latin typeface="Arial" panose="020B0604020202020204" pitchFamily="34" charset="0"/>
                <a:cs typeface="Arial" panose="020B0604020202020204" pitchFamily="34" charset="0"/>
              </a:rPr>
              <a:t>convolutional</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neural</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networks</a:t>
            </a:r>
            <a:r>
              <a:rPr lang="de-DE" sz="1200" dirty="0">
                <a:latin typeface="Arial" panose="020B0604020202020204" pitchFamily="34" charset="0"/>
                <a:cs typeface="Arial" panose="020B0604020202020204" pitchFamily="34" charset="0"/>
              </a:rPr>
              <a:t> and      </a:t>
            </a:r>
            <a:r>
              <a:rPr lang="de-DE" sz="1200" dirty="0" err="1">
                <a:latin typeface="Arial" panose="020B0604020202020204" pitchFamily="34" charset="0"/>
                <a:cs typeface="Arial" panose="020B0604020202020204" pitchFamily="34" charset="0"/>
              </a:rPr>
              <a:t>recurrent</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neural</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networks</a:t>
            </a:r>
            <a:r>
              <a:rPr lang="de-DE" sz="1200" dirty="0">
                <a:latin typeface="Arial" panose="020B0604020202020204" pitchFamily="34" charset="0"/>
                <a:cs typeface="Arial" panose="020B0604020202020204" pitchFamily="34" charset="0"/>
              </a:rPr>
              <a:t> , Google Brain, 2015,http://https://cs.stanford.edu/~quocle/tutorial2.pdf</a:t>
            </a:r>
            <a:endParaRPr lang="de-DE" sz="12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292735" indent="-292735" algn="just">
              <a:lnSpc>
                <a:spcPct val="106000"/>
              </a:lnSpc>
              <a:tabLst>
                <a:tab pos="288290" algn="l"/>
              </a:tabLst>
            </a:pPr>
            <a:r>
              <a:rPr lang="fr-FR"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a:t>
            </a:r>
            <a:endPar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270510" indent="-270510" algn="just" eaLnBrk="0" fontAlgn="base" hangingPunct="0"/>
            <a:r>
              <a:rPr lang="fr-FR" sz="1200" dirty="0">
                <a:solidFill>
                  <a:srgbClr val="002060"/>
                </a:solidFill>
                <a:effectLst/>
                <a:latin typeface="Arial" panose="020B0604020202020204" pitchFamily="34" charset="0"/>
                <a:ea typeface="Calibri" panose="020F0502020204030204" pitchFamily="34" charset="0"/>
                <a:cs typeface="Arial" panose="020B0604020202020204" pitchFamily="34" charset="0"/>
              </a:rPr>
              <a:t>[4] </a:t>
            </a:r>
            <a:r>
              <a:rPr lang="fr-FR" sz="1200" i="1" dirty="0" err="1">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Goodfellow</a:t>
            </a:r>
            <a:r>
              <a:rPr lang="fr-FR" sz="1200" i="1" dirty="0">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 I., Bengio, Y., &amp; Courville, A. (2018). </a:t>
            </a:r>
            <a:r>
              <a:rPr lang="de-DE" sz="1200" i="1" dirty="0">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Deep </a:t>
            </a:r>
            <a:r>
              <a:rPr lang="de-DE" sz="1200" i="1" dirty="0" err="1">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learning</a:t>
            </a:r>
            <a:r>
              <a:rPr lang="de-DE" sz="1200" i="1" dirty="0">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 das umfassende </a:t>
            </a:r>
            <a:r>
              <a:rPr lang="de-DE" sz="1200" i="1" dirty="0" err="1">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handbuch</a:t>
            </a:r>
            <a:r>
              <a:rPr lang="de-DE" sz="1200" i="1" dirty="0">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 : Grundlagen, aktuelle    verfahren und </a:t>
            </a:r>
            <a:r>
              <a:rPr lang="de-DE" sz="1200" i="1" dirty="0" err="1">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algorithmen</a:t>
            </a:r>
            <a:r>
              <a:rPr lang="de-DE" sz="1200" i="1" dirty="0">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 neue </a:t>
            </a:r>
            <a:r>
              <a:rPr lang="de-DE" sz="1200" i="1" dirty="0" err="1">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forschungsansätze</a:t>
            </a:r>
            <a:r>
              <a:rPr lang="de-DE" sz="1200" i="1" dirty="0">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 </a:t>
            </a:r>
            <a:r>
              <a:rPr lang="de-DE" sz="1200" i="1" dirty="0" err="1">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ProQuest</a:t>
            </a:r>
            <a:r>
              <a:rPr lang="de-DE" sz="1200" i="1" dirty="0">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 </a:t>
            </a:r>
            <a:r>
              <a:rPr lang="de-DE" sz="1200" i="1" dirty="0" err="1">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Ebook</a:t>
            </a:r>
            <a:r>
              <a:rPr lang="de-DE" sz="1200" i="1" dirty="0">
                <a:solidFill>
                  <a:schemeClr val="tx1">
                    <a:lumMod val="85000"/>
                    <a:lumOff val="15000"/>
                  </a:schemeClr>
                </a:solidFill>
                <a:effectLst/>
                <a:latin typeface="Arial" panose="020B0604020202020204" pitchFamily="34" charset="0"/>
                <a:ea typeface="Arial" panose="020B0604020202020204" pitchFamily="34" charset="0"/>
                <a:cs typeface="Arial" panose="020B0604020202020204" pitchFamily="34" charset="0"/>
              </a:rPr>
              <a:t> Central </a:t>
            </a:r>
            <a:r>
              <a:rPr lang="de-DE" sz="1200" i="1" u="sng" dirty="0">
                <a:solidFill>
                  <a:srgbClr val="002060"/>
                </a:solidFill>
                <a:effectLst/>
                <a:latin typeface="Arial" panose="020B0604020202020204" pitchFamily="34" charset="0"/>
                <a:ea typeface="Arial" panose="020B0604020202020204" pitchFamily="34" charset="0"/>
                <a:cs typeface="Arial" panose="020B0604020202020204" pitchFamily="34" charset="0"/>
                <a:hlinkClick r:id="rId3"/>
              </a:rPr>
              <a:t>https://ebookcentral.proquest.com</a:t>
            </a:r>
            <a:endParaRPr lang="de-DE" sz="1200" i="1" u="sng" dirty="0">
              <a:solidFill>
                <a:srgbClr val="002060"/>
              </a:solidFill>
              <a:effectLst/>
              <a:latin typeface="Arial" panose="020B0604020202020204" pitchFamily="34" charset="0"/>
              <a:ea typeface="Arial" panose="020B0604020202020204" pitchFamily="34" charset="0"/>
              <a:cs typeface="Arial" panose="020B0604020202020204" pitchFamily="34" charset="0"/>
            </a:endParaRPr>
          </a:p>
          <a:p>
            <a:pPr marL="270510" indent="-270510" algn="just" eaLnBrk="0" fontAlgn="base" hangingPunct="0"/>
            <a:endParaRPr lang="de-DE" sz="1200" i="1" u="sng"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270510" indent="-270510" algn="just" eaLnBrk="0" fontAlgn="base" hangingPunct="0"/>
            <a:r>
              <a:rPr lang="de-DE" sz="12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[5]</a:t>
            </a:r>
            <a:r>
              <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M. </a:t>
            </a:r>
            <a:r>
              <a:rPr lang="de-DE" sz="1200" dirty="0" err="1">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Berlingerio</a:t>
            </a:r>
            <a:r>
              <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F. </a:t>
            </a:r>
            <a:r>
              <a:rPr lang="de-DE" sz="1200" dirty="0" err="1">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Bonchi</a:t>
            </a:r>
            <a:r>
              <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T. Gärtner, et al., </a:t>
            </a:r>
            <a:r>
              <a:rPr lang="de-DE" sz="1200" dirty="0" err="1">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eds</a:t>
            </a:r>
            <a:r>
              <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Machine </a:t>
            </a:r>
            <a:r>
              <a:rPr lang="de-DE" sz="1200" dirty="0" err="1">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learning</a:t>
            </a:r>
            <a:r>
              <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and </a:t>
            </a:r>
            <a:r>
              <a:rPr lang="de-DE" sz="1200" dirty="0" err="1">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knowledge</a:t>
            </a:r>
            <a:r>
              <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de-DE" sz="1200" dirty="0" err="1">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discovery</a:t>
            </a:r>
            <a:r>
              <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in </a:t>
            </a:r>
            <a:r>
              <a:rPr lang="de-DE" sz="1200" dirty="0" err="1">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databases</a:t>
            </a:r>
            <a:r>
              <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European Conference, ECML PKDD 2018, Dublin, </a:t>
            </a:r>
            <a:r>
              <a:rPr lang="de-DE" sz="1200" dirty="0" err="1">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Ireland</a:t>
            </a:r>
            <a:r>
              <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September 10-14, 2018 : </a:t>
            </a:r>
            <a:r>
              <a:rPr lang="de-DE" sz="1200" dirty="0" err="1">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proceedings</a:t>
            </a:r>
            <a:r>
              <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Springer, Cham, 2019.</a:t>
            </a:r>
          </a:p>
          <a:p>
            <a:pPr marL="270510" indent="-270510" algn="just" eaLnBrk="0" fontAlgn="base" hangingPunct="0"/>
            <a:endParaRPr lang="de-DE" sz="1200" i="1" u="sng" dirty="0">
              <a:solidFill>
                <a:srgbClr val="002060"/>
              </a:solidFill>
              <a:effectLst/>
              <a:latin typeface="Arial" panose="020B0604020202020204" pitchFamily="34" charset="0"/>
              <a:ea typeface="Times New Roman" panose="02020603050405020304" pitchFamily="18" charset="0"/>
            </a:endParaRPr>
          </a:p>
          <a:p>
            <a:pPr marL="270510" indent="-270510" algn="just" eaLnBrk="0" fontAlgn="base" hangingPunct="0"/>
            <a:r>
              <a:rPr lang="de-DE" sz="1200" dirty="0">
                <a:solidFill>
                  <a:srgbClr val="002060"/>
                </a:solidFill>
                <a:latin typeface="Arial" panose="020B0604020202020204" pitchFamily="34" charset="0"/>
                <a:ea typeface="Times New Roman" panose="02020603050405020304" pitchFamily="18" charset="0"/>
                <a:cs typeface="Arial" panose="020B0604020202020204" pitchFamily="34" charset="0"/>
              </a:rPr>
              <a:t>[6]	</a:t>
            </a:r>
            <a:r>
              <a:rPr lang="de-DE" sz="12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 </a:t>
            </a:r>
            <a:r>
              <a:rPr lang="de-DE" sz="12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Frochte</a:t>
            </a:r>
            <a:r>
              <a:rPr lang="de-DE" sz="12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Maschinelles Lernen: Grundlagen und Algorithmen in Python, Hanser, München, 2019.</a:t>
            </a:r>
          </a:p>
          <a:p>
            <a:pPr marL="270510" indent="-270510" algn="just" eaLnBrk="0" fontAlgn="base" hangingPunct="0"/>
            <a:endParaRPr lang="de-DE" sz="12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endParaRPr>
          </a:p>
          <a:p>
            <a:pPr marL="270510" indent="-270510" algn="just" eaLnBrk="0" fontAlgn="base" hangingPunct="0"/>
            <a:r>
              <a:rPr lang="de-DE" sz="1200" dirty="0">
                <a:solidFill>
                  <a:srgbClr val="002060"/>
                </a:solidFill>
                <a:latin typeface="Arial" panose="020B0604020202020204" pitchFamily="34" charset="0"/>
                <a:ea typeface="Times New Roman" panose="02020603050405020304" pitchFamily="18" charset="0"/>
                <a:cs typeface="Arial" panose="020B0604020202020204" pitchFamily="34" charset="0"/>
              </a:rPr>
              <a:t>[7]  </a:t>
            </a:r>
            <a:r>
              <a:rPr lang="en-US"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"How the backpropagation algorithm </a:t>
            </a:r>
            <a:r>
              <a:rPr lang="en-US" sz="1200" dirty="0" err="1">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works"http</a:t>
            </a:r>
            <a:r>
              <a:rPr lang="en-US"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://neuralnetworksanddeeplearning.com/chap2.html</a:t>
            </a:r>
          </a:p>
          <a:p>
            <a:pPr marL="270510" indent="-270510" algn="just" eaLnBrk="0" fontAlgn="base" hangingPunct="0"/>
            <a:endParaRPr lang="en-US" sz="12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endParaRPr>
          </a:p>
          <a:p>
            <a:pPr marL="270510" indent="-270510" algn="just" eaLnBrk="0" fontAlgn="base" hangingPunct="0"/>
            <a:r>
              <a:rPr lang="de-DE" sz="1200" dirty="0">
                <a:solidFill>
                  <a:srgbClr val="002060"/>
                </a:solidFill>
                <a:latin typeface="Arial" panose="020B0604020202020204" pitchFamily="34" charset="0"/>
                <a:ea typeface="Times New Roman" panose="02020603050405020304" pitchFamily="18" charset="0"/>
                <a:cs typeface="Arial" panose="020B0604020202020204" pitchFamily="34" charset="0"/>
              </a:rPr>
              <a:t>[8]</a:t>
            </a:r>
            <a:r>
              <a:rPr lang="en-US"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       </a:t>
            </a:r>
          </a:p>
          <a:p>
            <a:pPr marL="270510" indent="-270510" algn="just" eaLnBrk="0" fontAlgn="base" hangingPunct="0"/>
            <a:endParaRPr lang="en-US" sz="12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endParaRPr>
          </a:p>
          <a:p>
            <a:pPr marL="270510" indent="-270510" algn="just" eaLnBrk="0" fontAlgn="base" hangingPunct="0"/>
            <a:endParaRPr lang="de-DE" sz="120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Textfeld 3">
            <a:extLst>
              <a:ext uri="{FF2B5EF4-FFF2-40B4-BE49-F238E27FC236}">
                <a16:creationId xmlns:a16="http://schemas.microsoft.com/office/drawing/2014/main" id="{992F0095-32BC-4DEC-896D-544807760C30}"/>
              </a:ext>
            </a:extLst>
          </p:cNvPr>
          <p:cNvSpPr txBox="1"/>
          <p:nvPr/>
        </p:nvSpPr>
        <p:spPr>
          <a:xfrm>
            <a:off x="715508" y="4429130"/>
            <a:ext cx="7183892" cy="461665"/>
          </a:xfrm>
          <a:prstGeom prst="rect">
            <a:avLst/>
          </a:prstGeom>
          <a:noFill/>
        </p:spPr>
        <p:txBody>
          <a:bodyPr wrap="square">
            <a:spAutoFit/>
          </a:bodyPr>
          <a:lstStyle/>
          <a:p>
            <a:r>
              <a:rPr lang="de-DE" sz="1200" dirty="0"/>
              <a:t>https://medium.com/@tomstaite1/face-mask-detection-algorithm-using-convolutional-neural-network-ai-computer-vision-15f08988533e</a:t>
            </a:r>
          </a:p>
        </p:txBody>
      </p:sp>
    </p:spTree>
    <p:extLst>
      <p:ext uri="{BB962C8B-B14F-4D97-AF65-F5344CB8AC3E}">
        <p14:creationId xmlns:p14="http://schemas.microsoft.com/office/powerpoint/2010/main" val="2258571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766AEF79-0C93-4035-88EB-9554D54DFE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a:t>
            </a:fld>
            <a:endParaRPr lang="de-DE"/>
          </a:p>
        </p:txBody>
      </p:sp>
      <p:pic>
        <p:nvPicPr>
          <p:cNvPr id="5" name="Grafik 4">
            <a:extLst>
              <a:ext uri="{FF2B5EF4-FFF2-40B4-BE49-F238E27FC236}">
                <a16:creationId xmlns:a16="http://schemas.microsoft.com/office/drawing/2014/main" id="{BA38E2B9-5408-465A-A3DA-D9CBE28E8F67}"/>
              </a:ext>
            </a:extLst>
          </p:cNvPr>
          <p:cNvPicPr>
            <a:picLocks noChangeAspect="1"/>
          </p:cNvPicPr>
          <p:nvPr/>
        </p:nvPicPr>
        <p:blipFill>
          <a:blip r:embed="rId3"/>
          <a:stretch>
            <a:fillRect/>
          </a:stretch>
        </p:blipFill>
        <p:spPr>
          <a:xfrm>
            <a:off x="1567543" y="1259877"/>
            <a:ext cx="4907280" cy="2778034"/>
          </a:xfrm>
          <a:prstGeom prst="rect">
            <a:avLst/>
          </a:prstGeom>
        </p:spPr>
      </p:pic>
      <p:sp>
        <p:nvSpPr>
          <p:cNvPr id="6" name="Titel 1">
            <a:extLst>
              <a:ext uri="{FF2B5EF4-FFF2-40B4-BE49-F238E27FC236}">
                <a16:creationId xmlns:a16="http://schemas.microsoft.com/office/drawing/2014/main" id="{D42A2C6F-5861-4C17-9C10-892F9CC2AB88}"/>
              </a:ext>
            </a:extLst>
          </p:cNvPr>
          <p:cNvSpPr txBox="1">
            <a:spLocks/>
          </p:cNvSpPr>
          <p:nvPr/>
        </p:nvSpPr>
        <p:spPr>
          <a:xfrm>
            <a:off x="1315176" y="283483"/>
            <a:ext cx="5747293" cy="616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e-DE" sz="3600" b="1" dirty="0">
                <a:solidFill>
                  <a:srgbClr val="002060"/>
                </a:solidFill>
              </a:rPr>
              <a:t>    </a:t>
            </a:r>
            <a:r>
              <a:rPr lang="de-DE" sz="3200" b="1" dirty="0">
                <a:solidFill>
                  <a:srgbClr val="002060"/>
                </a:solidFill>
              </a:rPr>
              <a:t>Aufbau  neuronaler Netze</a:t>
            </a:r>
            <a:endParaRPr lang="de-DE" sz="3600" b="1" dirty="0">
              <a:solidFill>
                <a:srgbClr val="002060"/>
              </a:solidFill>
            </a:endParaRPr>
          </a:p>
        </p:txBody>
      </p:sp>
      <p:sp>
        <p:nvSpPr>
          <p:cNvPr id="8" name="Textfeld 7">
            <a:extLst>
              <a:ext uri="{FF2B5EF4-FFF2-40B4-BE49-F238E27FC236}">
                <a16:creationId xmlns:a16="http://schemas.microsoft.com/office/drawing/2014/main" id="{C11B6A7A-D6E8-4083-A808-4333543C595D}"/>
              </a:ext>
            </a:extLst>
          </p:cNvPr>
          <p:cNvSpPr txBox="1"/>
          <p:nvPr/>
        </p:nvSpPr>
        <p:spPr>
          <a:xfrm>
            <a:off x="1902823" y="4552240"/>
            <a:ext cx="4572000" cy="307777"/>
          </a:xfrm>
          <a:prstGeom prst="rect">
            <a:avLst/>
          </a:prstGeom>
          <a:noFill/>
        </p:spPr>
        <p:txBody>
          <a:bodyPr wrap="square">
            <a:spAutoFit/>
          </a:bodyPr>
          <a:lstStyle/>
          <a:p>
            <a:r>
              <a:rPr lang="de-DE" dirty="0"/>
              <a:t>https://francescolelli.info/tutorial/neural-networks/</a:t>
            </a:r>
          </a:p>
        </p:txBody>
      </p:sp>
    </p:spTree>
    <p:extLst>
      <p:ext uri="{BB962C8B-B14F-4D97-AF65-F5344CB8AC3E}">
        <p14:creationId xmlns:p14="http://schemas.microsoft.com/office/powerpoint/2010/main" val="484910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6EAACE-772A-4F81-896C-296D1D45BE86}"/>
              </a:ext>
            </a:extLst>
          </p:cNvPr>
          <p:cNvSpPr>
            <a:spLocks noGrp="1"/>
          </p:cNvSpPr>
          <p:nvPr>
            <p:ph type="title"/>
          </p:nvPr>
        </p:nvSpPr>
        <p:spPr>
          <a:xfrm>
            <a:off x="1782040" y="232029"/>
            <a:ext cx="4475417" cy="646331"/>
          </a:xfrm>
        </p:spPr>
        <p:txBody>
          <a:bodyPr/>
          <a:lstStyle/>
          <a:p>
            <a:pPr algn="l"/>
            <a:r>
              <a:rPr lang="de-DE" sz="3200" b="1" i="0" dirty="0">
                <a:solidFill>
                  <a:srgbClr val="002060"/>
                </a:solidFill>
                <a:effectLst/>
                <a:latin typeface="+mn-lt"/>
              </a:rPr>
              <a:t>Tiefe neuronale Netze</a:t>
            </a:r>
          </a:p>
        </p:txBody>
      </p:sp>
      <p:pic>
        <p:nvPicPr>
          <p:cNvPr id="3" name="Google Shape;691;p59">
            <a:extLst>
              <a:ext uri="{FF2B5EF4-FFF2-40B4-BE49-F238E27FC236}">
                <a16:creationId xmlns:a16="http://schemas.microsoft.com/office/drawing/2014/main" id="{578745C2-1345-4C61-8305-F097F2E35B4E}"/>
              </a:ext>
            </a:extLst>
          </p:cNvPr>
          <p:cNvPicPr preferRelativeResize="0"/>
          <p:nvPr/>
        </p:nvPicPr>
        <p:blipFill>
          <a:blip r:embed="rId3">
            <a:alphaModFix/>
          </a:blip>
          <a:stretch>
            <a:fillRect/>
          </a:stretch>
        </p:blipFill>
        <p:spPr>
          <a:xfrm>
            <a:off x="1328533" y="2066693"/>
            <a:ext cx="5979500" cy="2462477"/>
          </a:xfrm>
          <a:prstGeom prst="rect">
            <a:avLst/>
          </a:prstGeom>
          <a:noFill/>
          <a:ln>
            <a:noFill/>
          </a:ln>
        </p:spPr>
      </p:pic>
      <p:sp>
        <p:nvSpPr>
          <p:cNvPr id="5" name="Textfeld 4">
            <a:extLst>
              <a:ext uri="{FF2B5EF4-FFF2-40B4-BE49-F238E27FC236}">
                <a16:creationId xmlns:a16="http://schemas.microsoft.com/office/drawing/2014/main" id="{2C2D96D8-A423-4498-94AA-AF17635D17FC}"/>
              </a:ext>
            </a:extLst>
          </p:cNvPr>
          <p:cNvSpPr txBox="1"/>
          <p:nvPr/>
        </p:nvSpPr>
        <p:spPr>
          <a:xfrm>
            <a:off x="772617" y="1056664"/>
            <a:ext cx="7598766" cy="646331"/>
          </a:xfrm>
          <a:prstGeom prst="rect">
            <a:avLst/>
          </a:prstGeom>
          <a:noFill/>
        </p:spPr>
        <p:txBody>
          <a:bodyPr wrap="square">
            <a:spAutoFit/>
          </a:bodyPr>
          <a:lstStyle/>
          <a:p>
            <a:r>
              <a:rPr lang="de-DE" sz="1800" dirty="0">
                <a:latin typeface="Arial" panose="020B0604020202020204" pitchFamily="34" charset="0"/>
                <a:cs typeface="Arial" panose="020B0604020202020204" pitchFamily="34" charset="0"/>
              </a:rPr>
              <a:t>Neuronale Netze werden zu "tiefen neuronalen Netzen", wenn sie mindestens 2 versteckte Schichten enthalten.</a:t>
            </a:r>
          </a:p>
        </p:txBody>
      </p:sp>
      <p:sp>
        <p:nvSpPr>
          <p:cNvPr id="4" name="Foliennummernplatzhalter 3">
            <a:extLst>
              <a:ext uri="{FF2B5EF4-FFF2-40B4-BE49-F238E27FC236}">
                <a16:creationId xmlns:a16="http://schemas.microsoft.com/office/drawing/2014/main" id="{F0F8CA29-5307-49B1-AD64-FBA305F22F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a:t>
            </a:fld>
            <a:endParaRPr lang="de-DE"/>
          </a:p>
        </p:txBody>
      </p:sp>
    </p:spTree>
    <p:extLst>
      <p:ext uri="{BB962C8B-B14F-4D97-AF65-F5344CB8AC3E}">
        <p14:creationId xmlns:p14="http://schemas.microsoft.com/office/powerpoint/2010/main" val="36150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D07AF1-3C5E-4C77-A7CB-2959E9824945}"/>
              </a:ext>
            </a:extLst>
          </p:cNvPr>
          <p:cNvSpPr>
            <a:spLocks noGrp="1"/>
          </p:cNvSpPr>
          <p:nvPr>
            <p:ph type="title"/>
          </p:nvPr>
        </p:nvSpPr>
        <p:spPr>
          <a:xfrm>
            <a:off x="311700" y="126974"/>
            <a:ext cx="8520600" cy="572700"/>
          </a:xfrm>
        </p:spPr>
        <p:txBody>
          <a:bodyPr/>
          <a:lstStyle/>
          <a:p>
            <a:r>
              <a:rPr lang="de-DE" b="1" dirty="0">
                <a:solidFill>
                  <a:srgbClr val="002060"/>
                </a:solidFill>
              </a:rPr>
              <a:t>             Neuronales Netz - Bias</a:t>
            </a:r>
            <a:endParaRPr lang="de-DE" dirty="0">
              <a:solidFill>
                <a:srgbClr val="002060"/>
              </a:solidFill>
            </a:endParaRPr>
          </a:p>
        </p:txBody>
      </p:sp>
      <p:pic>
        <p:nvPicPr>
          <p:cNvPr id="6" name="Grafik 5">
            <a:extLst>
              <a:ext uri="{FF2B5EF4-FFF2-40B4-BE49-F238E27FC236}">
                <a16:creationId xmlns:a16="http://schemas.microsoft.com/office/drawing/2014/main" id="{CE55820B-C52C-4F77-906A-360EE6E9C375}"/>
              </a:ext>
            </a:extLst>
          </p:cNvPr>
          <p:cNvPicPr>
            <a:picLocks noChangeAspect="1"/>
          </p:cNvPicPr>
          <p:nvPr/>
        </p:nvPicPr>
        <p:blipFill>
          <a:blip r:embed="rId3"/>
          <a:stretch>
            <a:fillRect/>
          </a:stretch>
        </p:blipFill>
        <p:spPr>
          <a:xfrm>
            <a:off x="836341" y="699674"/>
            <a:ext cx="7204184" cy="3771965"/>
          </a:xfrm>
          <a:prstGeom prst="rect">
            <a:avLst/>
          </a:prstGeom>
        </p:spPr>
      </p:pic>
      <p:sp>
        <p:nvSpPr>
          <p:cNvPr id="8" name="Textfeld 7">
            <a:extLst>
              <a:ext uri="{FF2B5EF4-FFF2-40B4-BE49-F238E27FC236}">
                <a16:creationId xmlns:a16="http://schemas.microsoft.com/office/drawing/2014/main" id="{C3AF060A-7F84-498D-B393-30CDA25DDA87}"/>
              </a:ext>
            </a:extLst>
          </p:cNvPr>
          <p:cNvSpPr txBox="1"/>
          <p:nvPr/>
        </p:nvSpPr>
        <p:spPr>
          <a:xfrm>
            <a:off x="705678" y="4585639"/>
            <a:ext cx="7116418" cy="246221"/>
          </a:xfrm>
          <a:prstGeom prst="rect">
            <a:avLst/>
          </a:prstGeom>
          <a:noFill/>
        </p:spPr>
        <p:txBody>
          <a:bodyPr wrap="square">
            <a:spAutoFit/>
          </a:bodyPr>
          <a:lstStyle/>
          <a:p>
            <a:r>
              <a:rPr lang="de-DE" sz="1000" dirty="0">
                <a:solidFill>
                  <a:schemeClr val="accent5">
                    <a:lumMod val="50000"/>
                  </a:schemeClr>
                </a:solidFill>
              </a:rPr>
              <a:t>https://towardsdatascience.com/multi-layer-neural-networks-with-sigmoid-function-deep-learning-for-rookies-2-bf464f09eb7f</a:t>
            </a:r>
          </a:p>
        </p:txBody>
      </p:sp>
      <p:sp>
        <p:nvSpPr>
          <p:cNvPr id="3" name="Foliennummernplatzhalter 2">
            <a:extLst>
              <a:ext uri="{FF2B5EF4-FFF2-40B4-BE49-F238E27FC236}">
                <a16:creationId xmlns:a16="http://schemas.microsoft.com/office/drawing/2014/main" id="{05AD62D5-3C27-4056-A127-8B134C1AA0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7</a:t>
            </a:fld>
            <a:endParaRPr lang="de-DE"/>
          </a:p>
        </p:txBody>
      </p:sp>
    </p:spTree>
    <p:extLst>
      <p:ext uri="{BB962C8B-B14F-4D97-AF65-F5344CB8AC3E}">
        <p14:creationId xmlns:p14="http://schemas.microsoft.com/office/powerpoint/2010/main" val="1831699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563A0C-34BF-4F18-8683-1946F7DF1970}"/>
              </a:ext>
            </a:extLst>
          </p:cNvPr>
          <p:cNvSpPr>
            <a:spLocks noGrp="1"/>
          </p:cNvSpPr>
          <p:nvPr>
            <p:ph type="title"/>
          </p:nvPr>
        </p:nvSpPr>
        <p:spPr/>
        <p:txBody>
          <a:bodyPr/>
          <a:lstStyle/>
          <a:p>
            <a:r>
              <a:rPr lang="de-DE" sz="2800" b="1" dirty="0"/>
              <a:t>                </a:t>
            </a:r>
            <a:r>
              <a:rPr lang="de-DE" sz="2800" b="1" dirty="0">
                <a:solidFill>
                  <a:srgbClr val="002060"/>
                </a:solidFill>
              </a:rPr>
              <a:t>Aktivierungsfunktionen</a:t>
            </a:r>
            <a:endParaRPr lang="de-DE" dirty="0">
              <a:solidFill>
                <a:srgbClr val="002060"/>
              </a:solidFill>
            </a:endParaRPr>
          </a:p>
        </p:txBody>
      </p:sp>
      <p:sp>
        <p:nvSpPr>
          <p:cNvPr id="14" name="Textfeld 13">
            <a:extLst>
              <a:ext uri="{FF2B5EF4-FFF2-40B4-BE49-F238E27FC236}">
                <a16:creationId xmlns:a16="http://schemas.microsoft.com/office/drawing/2014/main" id="{C07ECF6D-07E0-4897-9A29-4DC6344BF8D3}"/>
              </a:ext>
            </a:extLst>
          </p:cNvPr>
          <p:cNvSpPr txBox="1"/>
          <p:nvPr/>
        </p:nvSpPr>
        <p:spPr>
          <a:xfrm>
            <a:off x="2201602" y="953207"/>
            <a:ext cx="4572000" cy="523220"/>
          </a:xfrm>
          <a:prstGeom prst="rect">
            <a:avLst/>
          </a:prstGeom>
          <a:noFill/>
        </p:spPr>
        <p:txBody>
          <a:bodyPr wrap="square">
            <a:spAutoFit/>
          </a:bodyPr>
          <a:lstStyle/>
          <a:p>
            <a:r>
              <a:rPr lang="de-DE" sz="2800" b="1" dirty="0">
                <a:solidFill>
                  <a:schemeClr val="accent5">
                    <a:lumMod val="75000"/>
                  </a:schemeClr>
                </a:solidFill>
              </a:rPr>
              <a:t>Sigmoid-</a:t>
            </a:r>
            <a:r>
              <a:rPr lang="de-DE" sz="2800" b="1" dirty="0" err="1">
                <a:solidFill>
                  <a:schemeClr val="accent5">
                    <a:lumMod val="75000"/>
                  </a:schemeClr>
                </a:solidFill>
              </a:rPr>
              <a:t>Relu</a:t>
            </a:r>
            <a:r>
              <a:rPr lang="de-DE" sz="2800" b="1" dirty="0">
                <a:solidFill>
                  <a:schemeClr val="accent5">
                    <a:lumMod val="75000"/>
                  </a:schemeClr>
                </a:solidFill>
              </a:rPr>
              <a:t>-</a:t>
            </a:r>
            <a:r>
              <a:rPr lang="de-DE" sz="2800" b="1" dirty="0" err="1">
                <a:solidFill>
                  <a:schemeClr val="accent5">
                    <a:lumMod val="75000"/>
                  </a:schemeClr>
                </a:solidFill>
              </a:rPr>
              <a:t>tahn</a:t>
            </a:r>
            <a:endParaRPr lang="de-DE" sz="2800" dirty="0">
              <a:solidFill>
                <a:schemeClr val="accent5">
                  <a:lumMod val="75000"/>
                </a:schemeClr>
              </a:solidFill>
            </a:endParaRPr>
          </a:p>
        </p:txBody>
      </p:sp>
      <p:sp>
        <p:nvSpPr>
          <p:cNvPr id="13" name="Foliennummernplatzhalter 12">
            <a:extLst>
              <a:ext uri="{FF2B5EF4-FFF2-40B4-BE49-F238E27FC236}">
                <a16:creationId xmlns:a16="http://schemas.microsoft.com/office/drawing/2014/main" id="{19EF3AC1-0868-48F6-A89A-872B585A74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8</a:t>
            </a:fld>
            <a:endParaRPr lang="de-DE"/>
          </a:p>
        </p:txBody>
      </p:sp>
      <p:pic>
        <p:nvPicPr>
          <p:cNvPr id="17" name="Grafik 16">
            <a:extLst>
              <a:ext uri="{FF2B5EF4-FFF2-40B4-BE49-F238E27FC236}">
                <a16:creationId xmlns:a16="http://schemas.microsoft.com/office/drawing/2014/main" id="{508ACA58-7B96-4845-AF24-375B94F3A1FE}"/>
              </a:ext>
            </a:extLst>
          </p:cNvPr>
          <p:cNvPicPr>
            <a:picLocks noChangeAspect="1"/>
          </p:cNvPicPr>
          <p:nvPr/>
        </p:nvPicPr>
        <p:blipFill>
          <a:blip r:embed="rId3"/>
          <a:stretch>
            <a:fillRect/>
          </a:stretch>
        </p:blipFill>
        <p:spPr>
          <a:xfrm>
            <a:off x="5178151" y="1776300"/>
            <a:ext cx="3626483" cy="2184347"/>
          </a:xfrm>
          <a:prstGeom prst="rect">
            <a:avLst/>
          </a:prstGeom>
        </p:spPr>
      </p:pic>
      <p:sp>
        <p:nvSpPr>
          <p:cNvPr id="18" name="Textfeld 17">
            <a:extLst>
              <a:ext uri="{FF2B5EF4-FFF2-40B4-BE49-F238E27FC236}">
                <a16:creationId xmlns:a16="http://schemas.microsoft.com/office/drawing/2014/main" id="{9C26EC42-FF1A-4E7A-9E90-D19162A35491}"/>
              </a:ext>
            </a:extLst>
          </p:cNvPr>
          <p:cNvSpPr txBox="1"/>
          <p:nvPr/>
        </p:nvSpPr>
        <p:spPr>
          <a:xfrm>
            <a:off x="5402981" y="4371650"/>
            <a:ext cx="3176821" cy="430887"/>
          </a:xfrm>
          <a:prstGeom prst="rect">
            <a:avLst/>
          </a:prstGeom>
          <a:noFill/>
        </p:spPr>
        <p:txBody>
          <a:bodyPr wrap="square">
            <a:spAutoFit/>
          </a:bodyPr>
          <a:lstStyle/>
          <a:p>
            <a:r>
              <a:rPr lang="de-DE" sz="1100" i="1" dirty="0"/>
              <a:t>https://de.wikipedia.org/wiki/Sigmoidfunktion#/media/Datei:Sigmoid-function-2.svg</a:t>
            </a:r>
          </a:p>
        </p:txBody>
      </p:sp>
      <p:sp>
        <p:nvSpPr>
          <p:cNvPr id="5" name="Ellipse 4">
            <a:extLst>
              <a:ext uri="{FF2B5EF4-FFF2-40B4-BE49-F238E27FC236}">
                <a16:creationId xmlns:a16="http://schemas.microsoft.com/office/drawing/2014/main" id="{A8E44664-1456-422F-9E84-BC9285FCE4F0}"/>
              </a:ext>
            </a:extLst>
          </p:cNvPr>
          <p:cNvSpPr/>
          <p:nvPr/>
        </p:nvSpPr>
        <p:spPr>
          <a:xfrm>
            <a:off x="572504" y="1667308"/>
            <a:ext cx="236793" cy="2665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pic>
        <p:nvPicPr>
          <p:cNvPr id="7" name="Grafik 6">
            <a:extLst>
              <a:ext uri="{FF2B5EF4-FFF2-40B4-BE49-F238E27FC236}">
                <a16:creationId xmlns:a16="http://schemas.microsoft.com/office/drawing/2014/main" id="{7EE78DD0-5584-47F3-A521-BF481190AC8B}"/>
              </a:ext>
            </a:extLst>
          </p:cNvPr>
          <p:cNvPicPr>
            <a:picLocks noChangeAspect="1"/>
          </p:cNvPicPr>
          <p:nvPr/>
        </p:nvPicPr>
        <p:blipFill>
          <a:blip r:embed="rId4"/>
          <a:stretch>
            <a:fillRect/>
          </a:stretch>
        </p:blipFill>
        <p:spPr>
          <a:xfrm>
            <a:off x="465158" y="1690773"/>
            <a:ext cx="4605647" cy="2889818"/>
          </a:xfrm>
          <a:prstGeom prst="rect">
            <a:avLst/>
          </a:prstGeom>
        </p:spPr>
      </p:pic>
    </p:spTree>
    <p:extLst>
      <p:ext uri="{BB962C8B-B14F-4D97-AF65-F5344CB8AC3E}">
        <p14:creationId xmlns:p14="http://schemas.microsoft.com/office/powerpoint/2010/main" val="784587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FC6B97-369B-4FD4-9B9A-F1F38FBCD3BA}"/>
              </a:ext>
            </a:extLst>
          </p:cNvPr>
          <p:cNvSpPr>
            <a:spLocks noGrp="1"/>
          </p:cNvSpPr>
          <p:nvPr>
            <p:ph type="title"/>
          </p:nvPr>
        </p:nvSpPr>
        <p:spPr>
          <a:xfrm>
            <a:off x="500558" y="329824"/>
            <a:ext cx="7971900" cy="572700"/>
          </a:xfrm>
        </p:spPr>
        <p:txBody>
          <a:bodyPr/>
          <a:lstStyle/>
          <a:p>
            <a:r>
              <a:rPr lang="de-DE" sz="2400" dirty="0">
                <a:solidFill>
                  <a:srgbClr val="002060"/>
                </a:solidFill>
              </a:rPr>
              <a:t>Welche Aktivierungsfunktion sollte verwendet werden?</a:t>
            </a:r>
          </a:p>
        </p:txBody>
      </p:sp>
      <p:sp>
        <p:nvSpPr>
          <p:cNvPr id="3" name="Foliennummernplatzhalter 2">
            <a:extLst>
              <a:ext uri="{FF2B5EF4-FFF2-40B4-BE49-F238E27FC236}">
                <a16:creationId xmlns:a16="http://schemas.microsoft.com/office/drawing/2014/main" id="{12F0DA74-C01B-4BDF-8C99-F613CB0F8B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9</a:t>
            </a:fld>
            <a:endParaRPr lang="de-DE"/>
          </a:p>
        </p:txBody>
      </p:sp>
      <p:sp>
        <p:nvSpPr>
          <p:cNvPr id="5" name="Textfeld 4">
            <a:extLst>
              <a:ext uri="{FF2B5EF4-FFF2-40B4-BE49-F238E27FC236}">
                <a16:creationId xmlns:a16="http://schemas.microsoft.com/office/drawing/2014/main" id="{01136AFE-770D-4AF6-AE19-4D7D743FCFD9}"/>
              </a:ext>
            </a:extLst>
          </p:cNvPr>
          <p:cNvSpPr txBox="1"/>
          <p:nvPr/>
        </p:nvSpPr>
        <p:spPr>
          <a:xfrm>
            <a:off x="411480" y="1024741"/>
            <a:ext cx="8060978" cy="3970318"/>
          </a:xfrm>
          <a:prstGeom prst="rect">
            <a:avLst/>
          </a:prstGeom>
          <a:noFill/>
        </p:spPr>
        <p:txBody>
          <a:bodyPr wrap="square">
            <a:spAutoFit/>
          </a:bodyPr>
          <a:lstStyle/>
          <a:p>
            <a:pPr marL="285750" indent="-285750" algn="just">
              <a:buFont typeface="Wingdings" panose="05000000000000000000" pitchFamily="2" charset="2"/>
              <a:buChar char="Ø"/>
            </a:pPr>
            <a:r>
              <a:rPr lang="de-DE" dirty="0"/>
              <a:t>Im Falle eines </a:t>
            </a:r>
            <a:r>
              <a:rPr lang="de-DE" dirty="0">
                <a:solidFill>
                  <a:srgbClr val="FF0000"/>
                </a:solidFill>
              </a:rPr>
              <a:t>Regressions-Problems</a:t>
            </a:r>
            <a:r>
              <a:rPr lang="de-DE" dirty="0"/>
              <a:t> ist es nicht notwendig, die gewichtete Summe, die man als Eingabe erhält, zu transformieren. Die Aktivierungsfunktion ist die Identitätsfunktion, sie gibt zurück, was sie vollständig erhalten hat.</a:t>
            </a:r>
          </a:p>
          <a:p>
            <a:pPr marL="285750" indent="-285750" algn="just">
              <a:buFont typeface="Wingdings" panose="05000000000000000000" pitchFamily="2" charset="2"/>
              <a:buChar char="Ø"/>
            </a:pPr>
            <a:endParaRPr lang="de-DE" dirty="0"/>
          </a:p>
          <a:p>
            <a:pPr marL="285750" indent="-285750" algn="just">
              <a:buFont typeface="Wingdings" panose="05000000000000000000" pitchFamily="2" charset="2"/>
              <a:buChar char="Ø"/>
            </a:pPr>
            <a:r>
              <a:rPr lang="de-DE" dirty="0"/>
              <a:t>Im Falle eines binären </a:t>
            </a:r>
            <a:r>
              <a:rPr lang="de-DE" dirty="0">
                <a:solidFill>
                  <a:srgbClr val="FF0000"/>
                </a:solidFill>
              </a:rPr>
              <a:t>Klassifikationsproblems</a:t>
            </a:r>
            <a:r>
              <a:rPr lang="de-DE" dirty="0"/>
              <a:t> können wir eine Schwellenwert-Funktion verwenden.</a:t>
            </a:r>
          </a:p>
          <a:p>
            <a:endParaRPr lang="de-DE" dirty="0"/>
          </a:p>
          <a:p>
            <a:endParaRPr lang="de-DE" dirty="0"/>
          </a:p>
          <a:p>
            <a:endParaRPr lang="de-DE" dirty="0"/>
          </a:p>
          <a:p>
            <a:pPr marL="285750" indent="-285750">
              <a:buFont typeface="Wingdings" panose="05000000000000000000" pitchFamily="2" charset="2"/>
              <a:buChar char="Ø"/>
            </a:pPr>
            <a:r>
              <a:rPr lang="de-DE" dirty="0">
                <a:solidFill>
                  <a:schemeClr val="tx1">
                    <a:lumMod val="85000"/>
                    <a:lumOff val="15000"/>
                  </a:schemeClr>
                </a:solidFill>
              </a:rPr>
              <a:t>Bisher haben wir die letzte Ausgabeschicht als einen einzelnen Knoten betrachtet.</a:t>
            </a:r>
          </a:p>
          <a:p>
            <a:pPr marL="285750" indent="-285750">
              <a:buFont typeface="Wingdings" panose="05000000000000000000" pitchFamily="2" charset="2"/>
              <a:buChar char="Ø"/>
            </a:pPr>
            <a:endParaRPr lang="de-DE" dirty="0">
              <a:solidFill>
                <a:schemeClr val="tx1">
                  <a:lumMod val="85000"/>
                  <a:lumOff val="15000"/>
                </a:schemeClr>
              </a:solidFill>
            </a:endParaRPr>
          </a:p>
          <a:p>
            <a:pPr marL="285750" indent="-285750">
              <a:buFont typeface="Wingdings" panose="05000000000000000000" pitchFamily="2" charset="2"/>
              <a:buChar char="Ø"/>
            </a:pPr>
            <a:r>
              <a:rPr lang="de-DE" dirty="0">
                <a:solidFill>
                  <a:schemeClr val="tx1">
                    <a:lumMod val="85000"/>
                    <a:lumOff val="15000"/>
                  </a:schemeClr>
                </a:solidFill>
              </a:rPr>
              <a:t>Aber was sollen wir tun, wenn wir eine Multiklassensituation haben?  </a:t>
            </a:r>
          </a:p>
          <a:p>
            <a:pPr marL="285750" indent="-285750">
              <a:buFont typeface="Wingdings" panose="05000000000000000000" pitchFamily="2" charset="2"/>
              <a:buChar char="Ø"/>
            </a:pPr>
            <a:endParaRPr lang="de-DE" dirty="0">
              <a:solidFill>
                <a:schemeClr val="tx1">
                  <a:lumMod val="85000"/>
                  <a:lumOff val="15000"/>
                </a:schemeClr>
              </a:solidFill>
            </a:endParaRPr>
          </a:p>
          <a:p>
            <a:endParaRPr lang="de-DE" dirty="0">
              <a:solidFill>
                <a:schemeClr val="tx1">
                  <a:lumMod val="85000"/>
                  <a:lumOff val="15000"/>
                </a:schemeClr>
              </a:solidFill>
            </a:endParaRPr>
          </a:p>
          <a:p>
            <a:pPr marL="285750" indent="-285750">
              <a:buFont typeface="Wingdings" panose="05000000000000000000" pitchFamily="2" charset="2"/>
              <a:buChar char="Ø"/>
            </a:pPr>
            <a:r>
              <a:rPr lang="de-DE" dirty="0">
                <a:solidFill>
                  <a:schemeClr val="tx1">
                    <a:lumMod val="85000"/>
                    <a:lumOff val="15000"/>
                  </a:schemeClr>
                </a:solidFill>
              </a:rPr>
              <a:t>Dafür verwenden wir die One-Hot-Codierung</a:t>
            </a:r>
          </a:p>
          <a:p>
            <a:pPr marL="285750" indent="-285750">
              <a:buFont typeface="Wingdings" panose="05000000000000000000" pitchFamily="2" charset="2"/>
              <a:buChar char="Ø"/>
            </a:pPr>
            <a:endParaRPr lang="de-DE" sz="1400" dirty="0">
              <a:solidFill>
                <a:schemeClr val="tx1">
                  <a:lumMod val="85000"/>
                  <a:lumOff val="15000"/>
                </a:schemeClr>
              </a:solidFill>
            </a:endParaRPr>
          </a:p>
          <a:p>
            <a:endParaRPr lang="de-DE" sz="1400" dirty="0">
              <a:solidFill>
                <a:schemeClr val="tx1">
                  <a:lumMod val="85000"/>
                  <a:lumOff val="15000"/>
                </a:schemeClr>
              </a:solidFill>
            </a:endParaRPr>
          </a:p>
          <a:p>
            <a:endParaRPr lang="de-DE" dirty="0"/>
          </a:p>
        </p:txBody>
      </p:sp>
      <p:pic>
        <p:nvPicPr>
          <p:cNvPr id="7" name="Grafik 6">
            <a:extLst>
              <a:ext uri="{FF2B5EF4-FFF2-40B4-BE49-F238E27FC236}">
                <a16:creationId xmlns:a16="http://schemas.microsoft.com/office/drawing/2014/main" id="{A2FEB39E-4022-4B72-9355-7633B2ACF034}"/>
              </a:ext>
            </a:extLst>
          </p:cNvPr>
          <p:cNvPicPr>
            <a:picLocks noChangeAspect="1"/>
          </p:cNvPicPr>
          <p:nvPr/>
        </p:nvPicPr>
        <p:blipFill>
          <a:blip r:embed="rId3"/>
          <a:stretch>
            <a:fillRect/>
          </a:stretch>
        </p:blipFill>
        <p:spPr>
          <a:xfrm>
            <a:off x="2447924" y="2285669"/>
            <a:ext cx="3070455" cy="724231"/>
          </a:xfrm>
          <a:prstGeom prst="rect">
            <a:avLst/>
          </a:prstGeom>
        </p:spPr>
      </p:pic>
      <p:grpSp>
        <p:nvGrpSpPr>
          <p:cNvPr id="6" name="Gruppieren 5">
            <a:extLst>
              <a:ext uri="{FF2B5EF4-FFF2-40B4-BE49-F238E27FC236}">
                <a16:creationId xmlns:a16="http://schemas.microsoft.com/office/drawing/2014/main" id="{F5E681A6-79AE-40BF-BB5B-040013B5142B}"/>
              </a:ext>
            </a:extLst>
          </p:cNvPr>
          <p:cNvGrpSpPr/>
          <p:nvPr/>
        </p:nvGrpSpPr>
        <p:grpSpPr>
          <a:xfrm>
            <a:off x="7390846" y="3028460"/>
            <a:ext cx="778272" cy="407039"/>
            <a:chOff x="714103" y="1619794"/>
            <a:chExt cx="1994262" cy="849086"/>
          </a:xfrm>
        </p:grpSpPr>
        <p:sp>
          <p:nvSpPr>
            <p:cNvPr id="8" name="Flussdiagramm: Verbinder 7">
              <a:extLst>
                <a:ext uri="{FF2B5EF4-FFF2-40B4-BE49-F238E27FC236}">
                  <a16:creationId xmlns:a16="http://schemas.microsoft.com/office/drawing/2014/main" id="{0D9E0EDC-93DC-4BE6-9AE7-66C6F8A5306E}"/>
                </a:ext>
              </a:extLst>
            </p:cNvPr>
            <p:cNvSpPr/>
            <p:nvPr/>
          </p:nvSpPr>
          <p:spPr>
            <a:xfrm>
              <a:off x="714103" y="1619794"/>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lussdiagramm: Verbinder 8">
              <a:extLst>
                <a:ext uri="{FF2B5EF4-FFF2-40B4-BE49-F238E27FC236}">
                  <a16:creationId xmlns:a16="http://schemas.microsoft.com/office/drawing/2014/main" id="{7BC78E8D-D76A-4234-B6EF-7A815362CCEB}"/>
                </a:ext>
              </a:extLst>
            </p:cNvPr>
            <p:cNvSpPr/>
            <p:nvPr/>
          </p:nvSpPr>
          <p:spPr>
            <a:xfrm>
              <a:off x="714103" y="2120537"/>
              <a:ext cx="357051" cy="34834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a:extLst>
                <a:ext uri="{FF2B5EF4-FFF2-40B4-BE49-F238E27FC236}">
                  <a16:creationId xmlns:a16="http://schemas.microsoft.com/office/drawing/2014/main" id="{B9AF847A-85AB-4342-8F8B-77759017F476}"/>
                </a:ext>
              </a:extLst>
            </p:cNvPr>
            <p:cNvCxnSpPr>
              <a:cxnSpLocks/>
              <a:stCxn id="8" idx="6"/>
            </p:cNvCxnSpPr>
            <p:nvPr/>
          </p:nvCxnSpPr>
          <p:spPr>
            <a:xfrm>
              <a:off x="1071154" y="1793966"/>
              <a:ext cx="566057"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F2AAF9FB-9278-4814-AF80-A16F374BD8B6}"/>
                </a:ext>
              </a:extLst>
            </p:cNvPr>
            <p:cNvCxnSpPr>
              <a:cxnSpLocks/>
              <a:stCxn id="9" idx="6"/>
            </p:cNvCxnSpPr>
            <p:nvPr/>
          </p:nvCxnSpPr>
          <p:spPr>
            <a:xfrm flipV="1">
              <a:off x="1071154" y="2120537"/>
              <a:ext cx="566057"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Ellipse 11">
              <a:extLst>
                <a:ext uri="{FF2B5EF4-FFF2-40B4-BE49-F238E27FC236}">
                  <a16:creationId xmlns:a16="http://schemas.microsoft.com/office/drawing/2014/main" id="{6098CDEC-3DB6-475E-8009-FEFB7787BA33}"/>
                </a:ext>
              </a:extLst>
            </p:cNvPr>
            <p:cNvSpPr/>
            <p:nvPr/>
          </p:nvSpPr>
          <p:spPr>
            <a:xfrm>
              <a:off x="1637211" y="1898468"/>
              <a:ext cx="426720" cy="2786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 Verbindung mit Pfeil 12">
              <a:extLst>
                <a:ext uri="{FF2B5EF4-FFF2-40B4-BE49-F238E27FC236}">
                  <a16:creationId xmlns:a16="http://schemas.microsoft.com/office/drawing/2014/main" id="{AE7A9E73-2978-462A-8945-A2BC20069256}"/>
                </a:ext>
              </a:extLst>
            </p:cNvPr>
            <p:cNvCxnSpPr>
              <a:cxnSpLocks/>
            </p:cNvCxnSpPr>
            <p:nvPr/>
          </p:nvCxnSpPr>
          <p:spPr>
            <a:xfrm>
              <a:off x="2063931" y="2037803"/>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ussdiagramm: Verbinder 13">
              <a:extLst>
                <a:ext uri="{FF2B5EF4-FFF2-40B4-BE49-F238E27FC236}">
                  <a16:creationId xmlns:a16="http://schemas.microsoft.com/office/drawing/2014/main" id="{8909F4AA-2738-4BFA-B982-19BDAC6CFD5B}"/>
                </a:ext>
              </a:extLst>
            </p:cNvPr>
            <p:cNvSpPr/>
            <p:nvPr/>
          </p:nvSpPr>
          <p:spPr>
            <a:xfrm>
              <a:off x="2351314" y="1863631"/>
              <a:ext cx="357051" cy="348343"/>
            </a:xfrm>
            <a:prstGeom prst="flowChartConnector">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5" name="Grafik 14">
            <a:extLst>
              <a:ext uri="{FF2B5EF4-FFF2-40B4-BE49-F238E27FC236}">
                <a16:creationId xmlns:a16="http://schemas.microsoft.com/office/drawing/2014/main" id="{FDD606AC-1263-483D-8D72-3F2A2932170C}"/>
              </a:ext>
            </a:extLst>
          </p:cNvPr>
          <p:cNvPicPr>
            <a:picLocks noChangeAspect="1"/>
          </p:cNvPicPr>
          <p:nvPr/>
        </p:nvPicPr>
        <p:blipFill>
          <a:blip r:embed="rId4"/>
          <a:stretch>
            <a:fillRect/>
          </a:stretch>
        </p:blipFill>
        <p:spPr>
          <a:xfrm>
            <a:off x="6218273" y="3643415"/>
            <a:ext cx="1490488" cy="668034"/>
          </a:xfrm>
          <a:prstGeom prst="rect">
            <a:avLst/>
          </a:prstGeom>
        </p:spPr>
      </p:pic>
    </p:spTree>
    <p:extLst>
      <p:ext uri="{BB962C8B-B14F-4D97-AF65-F5344CB8AC3E}">
        <p14:creationId xmlns:p14="http://schemas.microsoft.com/office/powerpoint/2010/main" val="29474226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6930</Words>
  <Application>Microsoft Office PowerPoint</Application>
  <PresentationFormat>Bildschirmpräsentation (16:9)</PresentationFormat>
  <Paragraphs>1014</Paragraphs>
  <Slides>48</Slides>
  <Notes>45</Notes>
  <HiddenSlides>1</HiddenSlides>
  <MMClips>0</MMClips>
  <ScaleCrop>false</ScaleCrop>
  <HeadingPairs>
    <vt:vector size="6" baseType="variant">
      <vt:variant>
        <vt:lpstr>Verwendete Schriftarten</vt:lpstr>
      </vt:variant>
      <vt:variant>
        <vt:i4>20</vt:i4>
      </vt:variant>
      <vt:variant>
        <vt:lpstr>Design</vt:lpstr>
      </vt:variant>
      <vt:variant>
        <vt:i4>1</vt:i4>
      </vt:variant>
      <vt:variant>
        <vt:lpstr>Folientitel</vt:lpstr>
      </vt:variant>
      <vt:variant>
        <vt:i4>48</vt:i4>
      </vt:variant>
    </vt:vector>
  </HeadingPairs>
  <TitlesOfParts>
    <vt:vector size="69" baseType="lpstr">
      <vt:lpstr>sohne</vt:lpstr>
      <vt:lpstr>NanumGothicCoding</vt:lpstr>
      <vt:lpstr>Noto Sans Korean</vt:lpstr>
      <vt:lpstr>Symbol</vt:lpstr>
      <vt:lpstr>Times New Roman</vt:lpstr>
      <vt:lpstr>Courier New</vt:lpstr>
      <vt:lpstr>urw-din</vt:lpstr>
      <vt:lpstr>inherit</vt:lpstr>
      <vt:lpstr>CambriaMath</vt:lpstr>
      <vt:lpstr>Abadi Extra Light</vt:lpstr>
      <vt:lpstr>arial</vt:lpstr>
      <vt:lpstr>Wingdings</vt:lpstr>
      <vt:lpstr>Calibri-Bold</vt:lpstr>
      <vt:lpstr>Roboto</vt:lpstr>
      <vt:lpstr>Fira Sans</vt:lpstr>
      <vt:lpstr>Calibri</vt:lpstr>
      <vt:lpstr>open sans</vt:lpstr>
      <vt:lpstr>Cambria Math</vt:lpstr>
      <vt:lpstr>Montserrat</vt:lpstr>
      <vt:lpstr>arial</vt:lpstr>
      <vt:lpstr>Simple Light</vt:lpstr>
      <vt:lpstr>Detektion und Klassifikation verschiedener Mundschutz-Maskentypen unter Verwendung neuronaler Netze   Studiengang : Angewandte Informatik</vt:lpstr>
      <vt:lpstr>              Zweck der Präsentation</vt:lpstr>
      <vt:lpstr>neuronale Netze?</vt:lpstr>
      <vt:lpstr>Vereinfachtes Modell eines biologischen Neurons</vt:lpstr>
      <vt:lpstr>PowerPoint-Präsentation</vt:lpstr>
      <vt:lpstr>Tiefe neuronale Netze</vt:lpstr>
      <vt:lpstr>             Neuronales Netz - Bias</vt:lpstr>
      <vt:lpstr>                Aktivierungsfunktionen</vt:lpstr>
      <vt:lpstr>Welche Aktivierungsfunktion sollte verwendet werden?</vt:lpstr>
      <vt:lpstr>   Multi-Layer Neural Networks </vt:lpstr>
      <vt:lpstr>          Multi-Layer Neural Networks </vt:lpstr>
      <vt:lpstr>PowerPoint-Präsentation</vt:lpstr>
      <vt:lpstr>DIE KOSTENFUNKTION</vt:lpstr>
      <vt:lpstr>NEURONALE NETZE : STOCHASTIC GRADIENT DESCENT </vt:lpstr>
      <vt:lpstr>NEURONALE NETZE : STOCHASTIC GRADIENT DESCENT </vt:lpstr>
      <vt:lpstr>STOCHASTIC GRADIENT DESCENT</vt:lpstr>
      <vt:lpstr>PowerPoint-Präsentation</vt:lpstr>
      <vt:lpstr>Auswertung der Leistung KLASSIFIZIERUNG</vt:lpstr>
      <vt:lpstr> Neuronales Netz validieren : TRAIN / TEST-Verfahren</vt:lpstr>
      <vt:lpstr>          TRAIN / TEST-Verfahren</vt:lpstr>
      <vt:lpstr>Eigenschaften eines ANN</vt:lpstr>
      <vt:lpstr>Eigenschaften eines ANN</vt:lpstr>
      <vt:lpstr>Eigenschaften eines CNN</vt:lpstr>
      <vt:lpstr>     Convolutional Neural Networks (CNN / ConvNets) </vt:lpstr>
      <vt:lpstr>PowerPoint-Präsentation</vt:lpstr>
      <vt:lpstr>CNNs :  RGB Bild </vt:lpstr>
      <vt:lpstr>             Convolution  Network</vt:lpstr>
      <vt:lpstr>Funktion der  Konvolution</vt:lpstr>
      <vt:lpstr>       Funktions der  Convolution</vt:lpstr>
      <vt:lpstr>Datenverlust in den Bildecken: Padding  </vt:lpstr>
      <vt:lpstr>Stride</vt:lpstr>
      <vt:lpstr>                ReLu-Layer</vt:lpstr>
      <vt:lpstr>                                    Pooling Layer</vt:lpstr>
      <vt:lpstr>            Pooling Layer</vt:lpstr>
      <vt:lpstr>Flattening</vt:lpstr>
      <vt:lpstr>Fully Connected-Schicht (FC-Schicht) </vt:lpstr>
      <vt:lpstr>Aufbau  - CNN Architecture</vt:lpstr>
      <vt:lpstr>              CNN Architecture</vt:lpstr>
      <vt:lpstr>Deep Learning</vt:lpstr>
      <vt:lpstr>Deep Learning</vt:lpstr>
      <vt:lpstr>Deep Learning</vt:lpstr>
      <vt:lpstr>Deep Learning</vt:lpstr>
      <vt:lpstr>Deep Learning</vt:lpstr>
      <vt:lpstr>Deep Learning</vt:lpstr>
      <vt:lpstr>PowerPoint-Präsentation</vt:lpstr>
      <vt:lpstr>CNN auf CIFAR-10  Erstellung-Training–Modell Auswertung</vt:lpstr>
      <vt:lpstr>CNN- Face-Mask Dataset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Einführung in die Convolutional Neural Networks(CNNs)</dc:title>
  <dc:creator>Aboudou K. Kounalesse</dc:creator>
  <cp:lastModifiedBy>Koffitse Aboudou</cp:lastModifiedBy>
  <cp:revision>528</cp:revision>
  <dcterms:modified xsi:type="dcterms:W3CDTF">2022-04-24T15:55:22Z</dcterms:modified>
</cp:coreProperties>
</file>